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8288000" cy="10287000"/>
  <p:notesSz cx="6858000" cy="9144000"/>
  <p:embeddedFontLst>
    <p:embeddedFont>
      <p:font typeface="Open Sans" panose="020B0606030504020204" pitchFamily="34" charset="0"/>
      <p:regular r:id="rId21"/>
      <p:bold r:id="rId22"/>
      <p:italic r:id="rId23"/>
      <p:boldItalic r:id="rId24"/>
    </p:embeddedFont>
    <p:embeddedFont>
      <p:font typeface="Quattrocento Sans" panose="020B0502050000020003" pitchFamily="34" charset="0"/>
      <p:regular r:id="rId25"/>
      <p:bold r:id="rId26"/>
      <p:italic r:id="rId27"/>
      <p:boldItalic r:id="rId28"/>
    </p:embeddedFont>
    <p:embeddedFont>
      <p:font typeface="Raleway" pitchFamily="2" charset="0"/>
      <p:regular r:id="rId29"/>
      <p:bold r:id="rId30"/>
      <p:italic r:id="rId31"/>
      <p:boldItalic r:id="rId32"/>
    </p:embeddedFont>
    <p:embeddedFont>
      <p:font typeface="Raleway Black" pitchFamily="2" charset="0"/>
      <p:bold r:id="rId33"/>
      <p:boldItalic r:id="rId34"/>
    </p:embeddedFont>
    <p:embeddedFont>
      <p:font typeface="Roboto" panose="02000000000000000000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3" roundtripDataSignature="AMtx7mhOx10CPhOfkchShq2ilhyyI8LG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F81A1EA-C957-489A-859E-916B692AB7D2}">
  <a:tblStyle styleId="{6F81A1EA-C957-489A-859E-916B692AB7D2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 b="off" i="off"/>
      <a:tcStyle>
        <a:tcBdr/>
        <a:fill>
          <a:solidFill>
            <a:srgbClr val="CFD7E7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FD7E7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80" y="14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46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Make sure to explain what each score means briefly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Mention different data structures between datasets</a:t>
            </a:r>
            <a:endParaRPr/>
          </a:p>
        </p:txBody>
      </p:sp>
      <p:sp>
        <p:nvSpPr>
          <p:cNvPr id="236" name="Google Shape;23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Make sure to explain what each score means briefly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Mention different data structures between datasets</a:t>
            </a:r>
            <a:endParaRPr/>
          </a:p>
        </p:txBody>
      </p:sp>
      <p:sp>
        <p:nvSpPr>
          <p:cNvPr id="249" name="Google Shape;24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b="0" i="0">
                <a:solidFill>
                  <a:srgbClr val="E8EAED"/>
                </a:solidFill>
                <a:latin typeface="Roboto"/>
                <a:ea typeface="Roboto"/>
                <a:cs typeface="Roboto"/>
                <a:sym typeface="Roboto"/>
              </a:rPr>
              <a:t>PubMed similar to Cora</a:t>
            </a:r>
            <a:br>
              <a:rPr lang="en-US"/>
            </a:br>
            <a:endParaRPr/>
          </a:p>
        </p:txBody>
      </p:sp>
      <p:sp>
        <p:nvSpPr>
          <p:cNvPr id="261" name="Google Shape;26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b="0" i="0">
                <a:solidFill>
                  <a:srgbClr val="E8EAED"/>
                </a:solidFill>
                <a:latin typeface="Roboto"/>
                <a:ea typeface="Roboto"/>
                <a:cs typeface="Roboto"/>
                <a:sym typeface="Roboto"/>
              </a:rPr>
              <a:t>PubMed similar to Cora</a:t>
            </a:r>
            <a:br>
              <a:rPr lang="en-US"/>
            </a:br>
            <a:endParaRPr/>
          </a:p>
        </p:txBody>
      </p:sp>
      <p:sp>
        <p:nvSpPr>
          <p:cNvPr id="274" name="Google Shape;274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b="0" i="0">
                <a:solidFill>
                  <a:srgbClr val="E8EAED"/>
                </a:solidFill>
                <a:latin typeface="Roboto"/>
                <a:ea typeface="Roboto"/>
                <a:cs typeface="Roboto"/>
                <a:sym typeface="Roboto"/>
              </a:rPr>
              <a:t>PubMed similar to Cora</a:t>
            </a:r>
            <a:br>
              <a:rPr lang="en-US" b="1"/>
            </a:br>
            <a:endParaRPr b="1"/>
          </a:p>
        </p:txBody>
      </p:sp>
      <p:sp>
        <p:nvSpPr>
          <p:cNvPr id="288" name="Google Shape;288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b="0" i="0">
                <a:solidFill>
                  <a:srgbClr val="E8EAED"/>
                </a:solidFill>
                <a:latin typeface="Roboto"/>
                <a:ea typeface="Roboto"/>
                <a:cs typeface="Roboto"/>
                <a:sym typeface="Roboto"/>
              </a:rPr>
              <a:t>PubMed similar to Cora</a:t>
            </a:r>
            <a:br>
              <a:rPr lang="en-US" b="1"/>
            </a:br>
            <a:endParaRPr b="1"/>
          </a:p>
        </p:txBody>
      </p:sp>
      <p:sp>
        <p:nvSpPr>
          <p:cNvPr id="301" name="Google Shape;30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3" name="Google Shape;31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3" name="Google Shape;32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1" name="Google Shape;11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4" name="Google Shape;12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0" name="Google Shape;14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1" name="Google Shape;15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2" name="Google Shape;16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1" name="Google Shape;17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9" name="Google Shape;179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4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5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5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6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6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8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8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9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0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20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0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2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2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3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3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3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4186385" y="-282786"/>
            <a:ext cx="14391979" cy="575097"/>
          </a:xfrm>
          <a:custGeom>
            <a:avLst/>
            <a:gdLst/>
            <a:ahLst/>
            <a:cxnLst/>
            <a:rect l="l" t="t" r="r" b="b"/>
            <a:pathLst>
              <a:path w="5250233" h="209797" extrusionOk="0">
                <a:moveTo>
                  <a:pt x="0" y="0"/>
                </a:moveTo>
                <a:lnTo>
                  <a:pt x="5250233" y="0"/>
                </a:lnTo>
                <a:lnTo>
                  <a:pt x="5250233" y="209797"/>
                </a:lnTo>
                <a:lnTo>
                  <a:pt x="0" y="209797"/>
                </a:lnTo>
                <a:close/>
              </a:path>
            </a:pathLst>
          </a:custGeom>
          <a:solidFill>
            <a:srgbClr val="62DB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/>
          <p:nvPr/>
        </p:nvSpPr>
        <p:spPr>
          <a:xfrm>
            <a:off x="-290364" y="-282786"/>
            <a:ext cx="4181180" cy="575097"/>
          </a:xfrm>
          <a:custGeom>
            <a:avLst/>
            <a:gdLst/>
            <a:ahLst/>
            <a:cxnLst/>
            <a:rect l="l" t="t" r="r" b="b"/>
            <a:pathLst>
              <a:path w="1525306" h="209797" extrusionOk="0">
                <a:moveTo>
                  <a:pt x="0" y="0"/>
                </a:moveTo>
                <a:lnTo>
                  <a:pt x="1525306" y="0"/>
                </a:lnTo>
                <a:lnTo>
                  <a:pt x="1525306" y="209797"/>
                </a:lnTo>
                <a:lnTo>
                  <a:pt x="0" y="209797"/>
                </a:lnTo>
                <a:close/>
              </a:path>
            </a:pathLst>
          </a:custGeom>
          <a:solidFill>
            <a:srgbClr val="2083C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 rot="10800000">
            <a:off x="-290364" y="9994689"/>
            <a:ext cx="14391979" cy="575097"/>
          </a:xfrm>
          <a:custGeom>
            <a:avLst/>
            <a:gdLst/>
            <a:ahLst/>
            <a:cxnLst/>
            <a:rect l="l" t="t" r="r" b="b"/>
            <a:pathLst>
              <a:path w="5250233" h="209797" extrusionOk="0">
                <a:moveTo>
                  <a:pt x="0" y="0"/>
                </a:moveTo>
                <a:lnTo>
                  <a:pt x="5250233" y="0"/>
                </a:lnTo>
                <a:lnTo>
                  <a:pt x="5250233" y="209797"/>
                </a:lnTo>
                <a:lnTo>
                  <a:pt x="0" y="209797"/>
                </a:lnTo>
                <a:close/>
              </a:path>
            </a:pathLst>
          </a:custGeom>
          <a:solidFill>
            <a:srgbClr val="62DB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/>
          <p:nvPr/>
        </p:nvSpPr>
        <p:spPr>
          <a:xfrm rot="10800000">
            <a:off x="14397185" y="9994689"/>
            <a:ext cx="4181180" cy="575097"/>
          </a:xfrm>
          <a:custGeom>
            <a:avLst/>
            <a:gdLst/>
            <a:ahLst/>
            <a:cxnLst/>
            <a:rect l="l" t="t" r="r" b="b"/>
            <a:pathLst>
              <a:path w="1525306" h="209797" extrusionOk="0">
                <a:moveTo>
                  <a:pt x="0" y="0"/>
                </a:moveTo>
                <a:lnTo>
                  <a:pt x="1525306" y="0"/>
                </a:lnTo>
                <a:lnTo>
                  <a:pt x="1525306" y="209797"/>
                </a:lnTo>
                <a:lnTo>
                  <a:pt x="0" y="209797"/>
                </a:lnTo>
                <a:close/>
              </a:path>
            </a:pathLst>
          </a:custGeom>
          <a:solidFill>
            <a:srgbClr val="2083C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8" name="Google Shape;88;p1"/>
          <p:cNvCxnSpPr/>
          <p:nvPr/>
        </p:nvCxnSpPr>
        <p:spPr>
          <a:xfrm rot="-23312">
            <a:off x="7388250" y="9422606"/>
            <a:ext cx="3511501" cy="0"/>
          </a:xfrm>
          <a:prstGeom prst="straightConnector1">
            <a:avLst/>
          </a:prstGeom>
          <a:noFill/>
          <a:ln w="9525" cap="flat" cmpd="sng">
            <a:solidFill>
              <a:srgbClr val="2083C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9" name="Google Shape;89;p1"/>
          <p:cNvSpPr txBox="1"/>
          <p:nvPr/>
        </p:nvSpPr>
        <p:spPr>
          <a:xfrm>
            <a:off x="1444692" y="4301303"/>
            <a:ext cx="15398617" cy="1538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rPr>
              <a:t>Detection of Anomaly Using Graph Fairing Convolutional Networks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2250961" y="6567708"/>
            <a:ext cx="3279709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0" i="0" u="sng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Students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Omri Sharof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Boris Shoostin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1444692" y="8690041"/>
            <a:ext cx="15398617" cy="466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1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24-2-R-6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" name="Google Shape;92;p1" descr="Braude College of Engineering Karmiel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56300" y="455255"/>
            <a:ext cx="6375400" cy="151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"/>
          <p:cNvSpPr txBox="1"/>
          <p:nvPr/>
        </p:nvSpPr>
        <p:spPr>
          <a:xfrm>
            <a:off x="11725569" y="6567707"/>
            <a:ext cx="4311470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0" i="0" u="sng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Supervisors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Prof. Zeev Volkovich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Dr. Renata Avros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7"/>
          <p:cNvSpPr txBox="1"/>
          <p:nvPr/>
        </p:nvSpPr>
        <p:spPr>
          <a:xfrm>
            <a:off x="5562600" y="622903"/>
            <a:ext cx="736209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1D1127"/>
                </a:solidFill>
                <a:latin typeface="Raleway Black"/>
                <a:ea typeface="Raleway Black"/>
                <a:cs typeface="Raleway Black"/>
                <a:sym typeface="Raleway Black"/>
              </a:rPr>
              <a:t>Model’s Process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0" name="Google Shape;190;p27"/>
          <p:cNvCxnSpPr/>
          <p:nvPr/>
        </p:nvCxnSpPr>
        <p:spPr>
          <a:xfrm>
            <a:off x="5283" y="9791700"/>
            <a:ext cx="10094146" cy="0"/>
          </a:xfrm>
          <a:prstGeom prst="straightConnector1">
            <a:avLst/>
          </a:prstGeom>
          <a:noFill/>
          <a:ln w="47625" cap="flat" cmpd="sng">
            <a:solidFill>
              <a:srgbClr val="62DBD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1" name="Google Shape;191;p27"/>
          <p:cNvCxnSpPr/>
          <p:nvPr/>
        </p:nvCxnSpPr>
        <p:spPr>
          <a:xfrm>
            <a:off x="8193854" y="419100"/>
            <a:ext cx="10094146" cy="0"/>
          </a:xfrm>
          <a:prstGeom prst="straightConnector1">
            <a:avLst/>
          </a:prstGeom>
          <a:noFill/>
          <a:ln w="47625" cap="flat" cmpd="sng">
            <a:solidFill>
              <a:srgbClr val="62DBD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92" name="Google Shape;192;p27"/>
          <p:cNvGrpSpPr/>
          <p:nvPr/>
        </p:nvGrpSpPr>
        <p:grpSpPr>
          <a:xfrm>
            <a:off x="1817096" y="2854692"/>
            <a:ext cx="223236" cy="223236"/>
            <a:chOff x="0" y="0"/>
            <a:chExt cx="812800" cy="812800"/>
          </a:xfrm>
        </p:grpSpPr>
        <p:sp>
          <p:nvSpPr>
            <p:cNvPr id="193" name="Google Shape;193;p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>
              <a:gsLst>
                <a:gs pos="0">
                  <a:srgbClr val="4EA46A"/>
                </a:gs>
                <a:gs pos="100000">
                  <a:srgbClr val="005C57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2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5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5" name="Google Shape;195;p27"/>
          <p:cNvSpPr/>
          <p:nvPr/>
        </p:nvSpPr>
        <p:spPr>
          <a:xfrm>
            <a:off x="422029" y="2857500"/>
            <a:ext cx="2286000" cy="762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5A919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Dataset Insertion</a:t>
            </a: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6" name="Google Shape;196;p27"/>
          <p:cNvCxnSpPr/>
          <p:nvPr/>
        </p:nvCxnSpPr>
        <p:spPr>
          <a:xfrm>
            <a:off x="2708029" y="3238500"/>
            <a:ext cx="9906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  <p:sp>
        <p:nvSpPr>
          <p:cNvPr id="197" name="Google Shape;197;p27"/>
          <p:cNvSpPr/>
          <p:nvPr/>
        </p:nvSpPr>
        <p:spPr>
          <a:xfrm>
            <a:off x="3698629" y="2857500"/>
            <a:ext cx="2286000" cy="762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5A919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Node2Vec</a:t>
            </a: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27"/>
          <p:cNvSpPr/>
          <p:nvPr/>
        </p:nvSpPr>
        <p:spPr>
          <a:xfrm>
            <a:off x="3698629" y="4229100"/>
            <a:ext cx="2286000" cy="762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5A919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“Graph”</a:t>
            </a: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9" name="Google Shape;199;p27"/>
          <p:cNvCxnSpPr/>
          <p:nvPr/>
        </p:nvCxnSpPr>
        <p:spPr>
          <a:xfrm>
            <a:off x="4847491" y="3619500"/>
            <a:ext cx="0" cy="6096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  <p:cxnSp>
        <p:nvCxnSpPr>
          <p:cNvPr id="200" name="Google Shape;200;p27"/>
          <p:cNvCxnSpPr/>
          <p:nvPr/>
        </p:nvCxnSpPr>
        <p:spPr>
          <a:xfrm>
            <a:off x="4841629" y="4991100"/>
            <a:ext cx="0" cy="6096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  <p:sp>
        <p:nvSpPr>
          <p:cNvPr id="201" name="Google Shape;201;p27"/>
          <p:cNvSpPr/>
          <p:nvPr/>
        </p:nvSpPr>
        <p:spPr>
          <a:xfrm>
            <a:off x="3698629" y="5600700"/>
            <a:ext cx="2286000" cy="762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5A919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Random Walks</a:t>
            </a: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2" name="Google Shape;202;p27"/>
          <p:cNvCxnSpPr/>
          <p:nvPr/>
        </p:nvCxnSpPr>
        <p:spPr>
          <a:xfrm>
            <a:off x="4835767" y="6362700"/>
            <a:ext cx="0" cy="6096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  <p:sp>
        <p:nvSpPr>
          <p:cNvPr id="203" name="Google Shape;203;p27"/>
          <p:cNvSpPr/>
          <p:nvPr/>
        </p:nvSpPr>
        <p:spPr>
          <a:xfrm>
            <a:off x="3704491" y="6972300"/>
            <a:ext cx="2286000" cy="762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5A919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Skip Grams</a:t>
            </a: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4" name="Google Shape;204;p27"/>
          <p:cNvCxnSpPr/>
          <p:nvPr/>
        </p:nvCxnSpPr>
        <p:spPr>
          <a:xfrm>
            <a:off x="4824043" y="7734300"/>
            <a:ext cx="0" cy="6096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  <p:sp>
        <p:nvSpPr>
          <p:cNvPr id="205" name="Google Shape;205;p27"/>
          <p:cNvSpPr/>
          <p:nvPr/>
        </p:nvSpPr>
        <p:spPr>
          <a:xfrm>
            <a:off x="3698629" y="8343900"/>
            <a:ext cx="2286000" cy="762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5A919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Node Embedding</a:t>
            </a: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6" name="Google Shape;206;p27"/>
          <p:cNvCxnSpPr>
            <a:stCxn id="205" idx="3"/>
          </p:cNvCxnSpPr>
          <p:nvPr/>
        </p:nvCxnSpPr>
        <p:spPr>
          <a:xfrm>
            <a:off x="5984629" y="8724900"/>
            <a:ext cx="6096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  <p:cxnSp>
        <p:nvCxnSpPr>
          <p:cNvPr id="207" name="Google Shape;207;p27"/>
          <p:cNvCxnSpPr/>
          <p:nvPr/>
        </p:nvCxnSpPr>
        <p:spPr>
          <a:xfrm rot="10800000">
            <a:off x="6594229" y="3238500"/>
            <a:ext cx="0" cy="5486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  <p:cxnSp>
        <p:nvCxnSpPr>
          <p:cNvPr id="208" name="Google Shape;208;p27"/>
          <p:cNvCxnSpPr/>
          <p:nvPr/>
        </p:nvCxnSpPr>
        <p:spPr>
          <a:xfrm>
            <a:off x="6594229" y="3238500"/>
            <a:ext cx="6096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  <p:sp>
        <p:nvSpPr>
          <p:cNvPr id="209" name="Google Shape;209;p27"/>
          <p:cNvSpPr/>
          <p:nvPr/>
        </p:nvSpPr>
        <p:spPr>
          <a:xfrm>
            <a:off x="7221415" y="2857500"/>
            <a:ext cx="2286000" cy="762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5A919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Isolation Forest</a:t>
            </a: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0" name="Google Shape;210;p27"/>
          <p:cNvCxnSpPr/>
          <p:nvPr/>
        </p:nvCxnSpPr>
        <p:spPr>
          <a:xfrm>
            <a:off x="8352691" y="3619500"/>
            <a:ext cx="0" cy="6096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  <p:sp>
        <p:nvSpPr>
          <p:cNvPr id="211" name="Google Shape;211;p27"/>
          <p:cNvSpPr/>
          <p:nvPr/>
        </p:nvSpPr>
        <p:spPr>
          <a:xfrm>
            <a:off x="7221415" y="4184754"/>
            <a:ext cx="2286000" cy="762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5A919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Random Tree Construction</a:t>
            </a: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2" name="Google Shape;212;p27"/>
          <p:cNvCxnSpPr/>
          <p:nvPr/>
        </p:nvCxnSpPr>
        <p:spPr>
          <a:xfrm>
            <a:off x="8352691" y="4946754"/>
            <a:ext cx="0" cy="6096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  <p:sp>
        <p:nvSpPr>
          <p:cNvPr id="213" name="Google Shape;213;p27"/>
          <p:cNvSpPr/>
          <p:nvPr/>
        </p:nvSpPr>
        <p:spPr>
          <a:xfrm>
            <a:off x="7221415" y="5583115"/>
            <a:ext cx="2286000" cy="762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5A919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Anomaly Scoring</a:t>
            </a: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4" name="Google Shape;214;p27"/>
          <p:cNvCxnSpPr/>
          <p:nvPr/>
        </p:nvCxnSpPr>
        <p:spPr>
          <a:xfrm>
            <a:off x="8323384" y="6345115"/>
            <a:ext cx="0" cy="6096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  <p:sp>
        <p:nvSpPr>
          <p:cNvPr id="215" name="Google Shape;215;p27"/>
          <p:cNvSpPr/>
          <p:nvPr/>
        </p:nvSpPr>
        <p:spPr>
          <a:xfrm>
            <a:off x="7221415" y="6981476"/>
            <a:ext cx="2286000" cy="762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5A919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Scored Dataset</a:t>
            </a: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6" name="Google Shape;216;p27"/>
          <p:cNvCxnSpPr/>
          <p:nvPr/>
        </p:nvCxnSpPr>
        <p:spPr>
          <a:xfrm rot="10800000" flipH="1">
            <a:off x="8352691" y="7734300"/>
            <a:ext cx="11724" cy="9906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  <p:cxnSp>
        <p:nvCxnSpPr>
          <p:cNvPr id="217" name="Google Shape;217;p27"/>
          <p:cNvCxnSpPr/>
          <p:nvPr/>
        </p:nvCxnSpPr>
        <p:spPr>
          <a:xfrm>
            <a:off x="8364415" y="8724900"/>
            <a:ext cx="1735014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  <p:cxnSp>
        <p:nvCxnSpPr>
          <p:cNvPr id="218" name="Google Shape;218;p27"/>
          <p:cNvCxnSpPr/>
          <p:nvPr/>
        </p:nvCxnSpPr>
        <p:spPr>
          <a:xfrm rot="10800000">
            <a:off x="10099429" y="3206262"/>
            <a:ext cx="0" cy="5518638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  <p:cxnSp>
        <p:nvCxnSpPr>
          <p:cNvPr id="219" name="Google Shape;219;p27"/>
          <p:cNvCxnSpPr/>
          <p:nvPr/>
        </p:nvCxnSpPr>
        <p:spPr>
          <a:xfrm>
            <a:off x="10099429" y="3182816"/>
            <a:ext cx="6096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  <p:sp>
        <p:nvSpPr>
          <p:cNvPr id="220" name="Google Shape;220;p27"/>
          <p:cNvSpPr/>
          <p:nvPr/>
        </p:nvSpPr>
        <p:spPr>
          <a:xfrm>
            <a:off x="10744200" y="2857500"/>
            <a:ext cx="4079623" cy="762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5A919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GFCN</a:t>
            </a: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1" name="Google Shape;221;p27"/>
          <p:cNvCxnSpPr/>
          <p:nvPr/>
        </p:nvCxnSpPr>
        <p:spPr>
          <a:xfrm>
            <a:off x="12801595" y="5077876"/>
            <a:ext cx="0" cy="744415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  <p:cxnSp>
        <p:nvCxnSpPr>
          <p:cNvPr id="222" name="Google Shape;222;p27"/>
          <p:cNvCxnSpPr/>
          <p:nvPr/>
        </p:nvCxnSpPr>
        <p:spPr>
          <a:xfrm>
            <a:off x="12801600" y="3634657"/>
            <a:ext cx="0" cy="733462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  <p:cxnSp>
        <p:nvCxnSpPr>
          <p:cNvPr id="223" name="Google Shape;223;p27"/>
          <p:cNvCxnSpPr/>
          <p:nvPr/>
        </p:nvCxnSpPr>
        <p:spPr>
          <a:xfrm>
            <a:off x="12778147" y="6606278"/>
            <a:ext cx="0" cy="779585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  <p:sp>
        <p:nvSpPr>
          <p:cNvPr id="224" name="Google Shape;224;p27"/>
          <p:cNvSpPr/>
          <p:nvPr/>
        </p:nvSpPr>
        <p:spPr>
          <a:xfrm>
            <a:off x="11367022" y="4333461"/>
            <a:ext cx="2869150" cy="744415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5A919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Apply Graph Convolution </a:t>
            </a: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7"/>
          <p:cNvSpPr/>
          <p:nvPr/>
        </p:nvSpPr>
        <p:spPr>
          <a:xfrm>
            <a:off x="11367022" y="5826693"/>
            <a:ext cx="2869143" cy="779585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5A919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Skip Connection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6" name="Google Shape;226;p27"/>
          <p:cNvCxnSpPr/>
          <p:nvPr/>
        </p:nvCxnSpPr>
        <p:spPr>
          <a:xfrm>
            <a:off x="14823823" y="3238500"/>
            <a:ext cx="9906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  <p:sp>
        <p:nvSpPr>
          <p:cNvPr id="227" name="Google Shape;227;p27"/>
          <p:cNvSpPr/>
          <p:nvPr/>
        </p:nvSpPr>
        <p:spPr>
          <a:xfrm>
            <a:off x="15814423" y="2888525"/>
            <a:ext cx="2286000" cy="762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5A919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Results</a:t>
            </a: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8" name="Google Shape;228;p27"/>
          <p:cNvCxnSpPr/>
          <p:nvPr/>
        </p:nvCxnSpPr>
        <p:spPr>
          <a:xfrm rot="10800000" flipH="1">
            <a:off x="16957423" y="2356336"/>
            <a:ext cx="5862" cy="534488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  <p:cxnSp>
        <p:nvCxnSpPr>
          <p:cNvPr id="229" name="Google Shape;229;p27"/>
          <p:cNvCxnSpPr/>
          <p:nvPr/>
        </p:nvCxnSpPr>
        <p:spPr>
          <a:xfrm>
            <a:off x="8352691" y="2356336"/>
            <a:ext cx="8604732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  <p:cxnSp>
        <p:nvCxnSpPr>
          <p:cNvPr id="230" name="Google Shape;230;p27"/>
          <p:cNvCxnSpPr>
            <a:endCxn id="209" idx="0"/>
          </p:cNvCxnSpPr>
          <p:nvPr/>
        </p:nvCxnSpPr>
        <p:spPr>
          <a:xfrm>
            <a:off x="8364415" y="2356200"/>
            <a:ext cx="0" cy="5013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stealth" w="med" len="med"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</p:cxnSp>
      <p:sp>
        <p:nvSpPr>
          <p:cNvPr id="231" name="Google Shape;231;p27"/>
          <p:cNvSpPr/>
          <p:nvPr/>
        </p:nvSpPr>
        <p:spPr>
          <a:xfrm>
            <a:off x="11658593" y="7403448"/>
            <a:ext cx="2286000" cy="762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5A919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Implicit Fairing</a:t>
            </a: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7"/>
          <p:cNvSpPr txBox="1"/>
          <p:nvPr/>
        </p:nvSpPr>
        <p:spPr>
          <a:xfrm>
            <a:off x="12116598" y="1948164"/>
            <a:ext cx="136999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5A919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 Iteration</a:t>
            </a:r>
            <a:endParaRPr sz="1800" b="1" i="0" u="none" strike="noStrike" cap="none">
              <a:solidFill>
                <a:srgbClr val="5A919B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3" name="Google Shape;233;p27"/>
          <p:cNvSpPr txBox="1"/>
          <p:nvPr/>
        </p:nvSpPr>
        <p:spPr>
          <a:xfrm>
            <a:off x="571499" y="9265394"/>
            <a:ext cx="17145001" cy="461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The process makes it possible to review a nested anomalies structure </a:t>
            </a:r>
            <a:endParaRPr sz="2499" b="0" i="0" u="none" strike="noStrike" cap="none">
              <a:solidFill>
                <a:srgbClr val="1D112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F2F23AC-37BE-1E07-C340-7718406A5D22}"/>
              </a:ext>
            </a:extLst>
          </p:cNvPr>
          <p:cNvSpPr/>
          <p:nvPr/>
        </p:nvSpPr>
        <p:spPr>
          <a:xfrm>
            <a:off x="3313595" y="2527934"/>
            <a:ext cx="3076570" cy="670507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195450A-1B2E-D681-6E62-77D5767E54E1}"/>
              </a:ext>
            </a:extLst>
          </p:cNvPr>
          <p:cNvSpPr/>
          <p:nvPr/>
        </p:nvSpPr>
        <p:spPr>
          <a:xfrm>
            <a:off x="6798292" y="2527934"/>
            <a:ext cx="3076570" cy="670507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C5026A-BF7B-0001-0983-FB39F387CAF4}"/>
              </a:ext>
            </a:extLst>
          </p:cNvPr>
          <p:cNvSpPr/>
          <p:nvPr/>
        </p:nvSpPr>
        <p:spPr>
          <a:xfrm>
            <a:off x="10578312" y="2495552"/>
            <a:ext cx="4608923" cy="670507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5" name="Google Shape;167;p7">
            <a:extLst>
              <a:ext uri="{FF2B5EF4-FFF2-40B4-BE49-F238E27FC236}">
                <a16:creationId xmlns:a16="http://schemas.microsoft.com/office/drawing/2014/main" id="{F912B20E-9EAB-3F65-0C02-488951F490EA}"/>
              </a:ext>
            </a:extLst>
          </p:cNvPr>
          <p:cNvSpPr txBox="1"/>
          <p:nvPr/>
        </p:nvSpPr>
        <p:spPr>
          <a:xfrm>
            <a:off x="3067423" y="2077031"/>
            <a:ext cx="3536688" cy="393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ctr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rgbClr val="1D1127"/>
              </a:buClr>
              <a:buSzPts val="2400"/>
            </a:pPr>
            <a:r>
              <a:rPr lang="en-US" sz="1800" b="0" i="0" u="none" strike="noStrike" cap="none" dirty="0">
                <a:solidFill>
                  <a:srgbClr val="1D1127"/>
                </a:solidFill>
                <a:latin typeface="Raleway"/>
                <a:ea typeface="Arial"/>
                <a:cs typeface="Arial"/>
                <a:sym typeface="Raleway"/>
              </a:rPr>
              <a:t>Generating Embeddings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167;p7">
            <a:extLst>
              <a:ext uri="{FF2B5EF4-FFF2-40B4-BE49-F238E27FC236}">
                <a16:creationId xmlns:a16="http://schemas.microsoft.com/office/drawing/2014/main" id="{864A9408-EA84-9E1C-6323-CDCD794B757B}"/>
              </a:ext>
            </a:extLst>
          </p:cNvPr>
          <p:cNvSpPr txBox="1"/>
          <p:nvPr/>
        </p:nvSpPr>
        <p:spPr>
          <a:xfrm>
            <a:off x="6568233" y="8768270"/>
            <a:ext cx="3536688" cy="393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ctr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rgbClr val="1D1127"/>
              </a:buClr>
              <a:buSzPts val="2400"/>
            </a:pPr>
            <a:r>
              <a:rPr lang="en-US" sz="1800" b="0" i="0" u="none" strike="noStrike" cap="none" dirty="0">
                <a:solidFill>
                  <a:srgbClr val="1D1127"/>
                </a:solidFill>
                <a:latin typeface="Raleway"/>
                <a:ea typeface="Arial"/>
                <a:cs typeface="Arial"/>
                <a:sym typeface="Raleway"/>
              </a:rPr>
              <a:t>Initial Anomalies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167;p7">
            <a:extLst>
              <a:ext uri="{FF2B5EF4-FFF2-40B4-BE49-F238E27FC236}">
                <a16:creationId xmlns:a16="http://schemas.microsoft.com/office/drawing/2014/main" id="{B1919BDE-9E87-62B8-B4FB-914EB927F801}"/>
              </a:ext>
            </a:extLst>
          </p:cNvPr>
          <p:cNvSpPr txBox="1"/>
          <p:nvPr/>
        </p:nvSpPr>
        <p:spPr>
          <a:xfrm>
            <a:off x="11114429" y="8725676"/>
            <a:ext cx="3536688" cy="393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ctr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rgbClr val="1D1127"/>
              </a:buClr>
              <a:buSzPts val="2400"/>
            </a:pPr>
            <a:r>
              <a:rPr lang="en-US" sz="1800" b="0" i="0" u="none" strike="noStrike" cap="none" dirty="0">
                <a:solidFill>
                  <a:srgbClr val="1D1127"/>
                </a:solidFill>
                <a:latin typeface="Raleway"/>
                <a:ea typeface="Arial"/>
                <a:cs typeface="Arial"/>
                <a:sym typeface="Raleway"/>
              </a:rPr>
              <a:t>Anomaly Detection 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A7D488-6FB1-50C1-5B6A-1CCC5F4BCC82}"/>
              </a:ext>
            </a:extLst>
          </p:cNvPr>
          <p:cNvSpPr/>
          <p:nvPr/>
        </p:nvSpPr>
        <p:spPr>
          <a:xfrm>
            <a:off x="15579972" y="2701135"/>
            <a:ext cx="2641840" cy="116601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0" name="Google Shape;167;p7">
            <a:extLst>
              <a:ext uri="{FF2B5EF4-FFF2-40B4-BE49-F238E27FC236}">
                <a16:creationId xmlns:a16="http://schemas.microsoft.com/office/drawing/2014/main" id="{0A83B541-0E5F-181E-687C-5576ECC4C55F}"/>
              </a:ext>
            </a:extLst>
          </p:cNvPr>
          <p:cNvSpPr txBox="1"/>
          <p:nvPr/>
        </p:nvSpPr>
        <p:spPr>
          <a:xfrm>
            <a:off x="15849069" y="3909837"/>
            <a:ext cx="2216707" cy="786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ctr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rgbClr val="1D1127"/>
              </a:buClr>
              <a:buSzPts val="2400"/>
            </a:pPr>
            <a:r>
              <a:rPr lang="en-US" sz="1800" b="0" i="0" u="none" strike="noStrike" cap="none" dirty="0">
                <a:solidFill>
                  <a:srgbClr val="1D1127"/>
                </a:solidFill>
                <a:latin typeface="Raleway"/>
                <a:ea typeface="Arial"/>
                <a:cs typeface="Arial"/>
                <a:sym typeface="Raleway"/>
              </a:rPr>
              <a:t>Removal of detected Anomalies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9"/>
          <p:cNvSpPr/>
          <p:nvPr/>
        </p:nvSpPr>
        <p:spPr>
          <a:xfrm rot="-7543526">
            <a:off x="-2205110" y="4665416"/>
            <a:ext cx="13939080" cy="13939080"/>
          </a:xfrm>
          <a:custGeom>
            <a:avLst/>
            <a:gdLst/>
            <a:ahLst/>
            <a:cxnLst/>
            <a:rect l="l" t="t" r="r" b="b"/>
            <a:pathLst>
              <a:path w="13939080" h="13939080" extrusionOk="0">
                <a:moveTo>
                  <a:pt x="0" y="0"/>
                </a:moveTo>
                <a:lnTo>
                  <a:pt x="13939079" y="0"/>
                </a:lnTo>
                <a:lnTo>
                  <a:pt x="13939079" y="13939079"/>
                </a:lnTo>
                <a:lnTo>
                  <a:pt x="0" y="139390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9"/>
          <p:cNvSpPr txBox="1"/>
          <p:nvPr/>
        </p:nvSpPr>
        <p:spPr>
          <a:xfrm>
            <a:off x="1444689" y="260270"/>
            <a:ext cx="15398617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1D1127"/>
                </a:solidFill>
                <a:latin typeface="Raleway Black"/>
                <a:ea typeface="Raleway Black"/>
                <a:cs typeface="Raleway Black"/>
                <a:sym typeface="Raleway Black"/>
              </a:rPr>
              <a:t>Results for CiteSeer data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9"/>
          <p:cNvSpPr txBox="1"/>
          <p:nvPr/>
        </p:nvSpPr>
        <p:spPr>
          <a:xfrm>
            <a:off x="4988055" y="1259917"/>
            <a:ext cx="8311884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CiteSeer</a:t>
            </a:r>
            <a:r>
              <a:rPr lang="en-US" sz="18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 Results with different hyperparameters, K = number of iteration 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1" name="Google Shape;241;p9"/>
          <p:cNvPicPr preferRelativeResize="0"/>
          <p:nvPr/>
        </p:nvPicPr>
        <p:blipFill rotWithShape="1">
          <a:blip r:embed="rId4">
            <a:alphaModFix/>
          </a:blip>
          <a:srcRect l="5966" t="7167" r="9404" b="2169"/>
          <a:stretch/>
        </p:blipFill>
        <p:spPr>
          <a:xfrm>
            <a:off x="181409" y="3323379"/>
            <a:ext cx="5571690" cy="35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9"/>
          <p:cNvPicPr preferRelativeResize="0"/>
          <p:nvPr/>
        </p:nvPicPr>
        <p:blipFill rotWithShape="1">
          <a:blip r:embed="rId5">
            <a:alphaModFix/>
          </a:blip>
          <a:srcRect l="5687" t="7400" r="9404" b="3341"/>
          <a:stretch/>
        </p:blipFill>
        <p:spPr>
          <a:xfrm>
            <a:off x="6358154" y="3323379"/>
            <a:ext cx="5571690" cy="35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9" descr="A graph of different colored lines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 l="7112" t="7689" r="9658" b="2907"/>
          <a:stretch/>
        </p:blipFill>
        <p:spPr>
          <a:xfrm>
            <a:off x="12311209" y="3382220"/>
            <a:ext cx="5571690" cy="3522559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9"/>
          <p:cNvSpPr txBox="1"/>
          <p:nvPr/>
        </p:nvSpPr>
        <p:spPr>
          <a:xfrm>
            <a:off x="1790977" y="6919978"/>
            <a:ext cx="2352554" cy="283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k = 10, num_of_trees = 50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7908160" y="6926512"/>
            <a:ext cx="247167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k = 10, num_of_trees = 150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13861215" y="6926776"/>
            <a:ext cx="247167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k = 20, num_of_trees = 150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8"/>
          <p:cNvSpPr/>
          <p:nvPr/>
        </p:nvSpPr>
        <p:spPr>
          <a:xfrm rot="-7543526">
            <a:off x="-2205110" y="4665416"/>
            <a:ext cx="13939080" cy="13939080"/>
          </a:xfrm>
          <a:custGeom>
            <a:avLst/>
            <a:gdLst/>
            <a:ahLst/>
            <a:cxnLst/>
            <a:rect l="l" t="t" r="r" b="b"/>
            <a:pathLst>
              <a:path w="13939080" h="13939080" extrusionOk="0">
                <a:moveTo>
                  <a:pt x="0" y="0"/>
                </a:moveTo>
                <a:lnTo>
                  <a:pt x="13939079" y="0"/>
                </a:lnTo>
                <a:lnTo>
                  <a:pt x="13939079" y="13939079"/>
                </a:lnTo>
                <a:lnTo>
                  <a:pt x="0" y="139390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28"/>
          <p:cNvSpPr txBox="1"/>
          <p:nvPr/>
        </p:nvSpPr>
        <p:spPr>
          <a:xfrm>
            <a:off x="1444689" y="260270"/>
            <a:ext cx="15398617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1D1127"/>
                </a:solidFill>
                <a:latin typeface="Raleway Black"/>
                <a:ea typeface="Raleway Black"/>
                <a:cs typeface="Raleway Black"/>
                <a:sym typeface="Raleway Black"/>
              </a:rPr>
              <a:t>Results for CiteSeer data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28"/>
          <p:cNvSpPr txBox="1"/>
          <p:nvPr/>
        </p:nvSpPr>
        <p:spPr>
          <a:xfrm>
            <a:off x="5166277" y="1368266"/>
            <a:ext cx="7981948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CiteSeer</a:t>
            </a:r>
            <a:r>
              <a:rPr lang="en-US" sz="18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 Results with different hyperparameters, K = number of iteration 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4" name="Google Shape;254;p28"/>
          <p:cNvPicPr preferRelativeResize="0"/>
          <p:nvPr/>
        </p:nvPicPr>
        <p:blipFill rotWithShape="1">
          <a:blip r:embed="rId4">
            <a:alphaModFix/>
          </a:blip>
          <a:srcRect l="6800" t="7526" r="9636" b="3219"/>
          <a:stretch/>
        </p:blipFill>
        <p:spPr>
          <a:xfrm>
            <a:off x="221183" y="3462852"/>
            <a:ext cx="5492130" cy="35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8"/>
          <p:cNvPicPr preferRelativeResize="0"/>
          <p:nvPr/>
        </p:nvPicPr>
        <p:blipFill rotWithShape="1">
          <a:blip r:embed="rId5">
            <a:alphaModFix/>
          </a:blip>
          <a:srcRect l="7061" t="7411" r="9632" b="2770"/>
          <a:stretch/>
        </p:blipFill>
        <p:spPr>
          <a:xfrm>
            <a:off x="12360506" y="3462852"/>
            <a:ext cx="5473083" cy="35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8"/>
          <p:cNvSpPr txBox="1"/>
          <p:nvPr/>
        </p:nvSpPr>
        <p:spPr>
          <a:xfrm>
            <a:off x="1978580" y="7044252"/>
            <a:ext cx="2474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k = 50, num_of_trees = 150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28"/>
          <p:cNvSpPr txBox="1"/>
          <p:nvPr/>
        </p:nvSpPr>
        <p:spPr>
          <a:xfrm>
            <a:off x="14026882" y="7037718"/>
            <a:ext cx="2352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k = 50, num_of_trees = 50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8" name="Google Shape;258;p2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316488" y="3164124"/>
            <a:ext cx="5681526" cy="3958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0"/>
          <p:cNvSpPr/>
          <p:nvPr/>
        </p:nvSpPr>
        <p:spPr>
          <a:xfrm rot="-7543526">
            <a:off x="-2205110" y="4665416"/>
            <a:ext cx="13939080" cy="13939080"/>
          </a:xfrm>
          <a:custGeom>
            <a:avLst/>
            <a:gdLst/>
            <a:ahLst/>
            <a:cxnLst/>
            <a:rect l="l" t="t" r="r" b="b"/>
            <a:pathLst>
              <a:path w="13939080" h="13939080" extrusionOk="0">
                <a:moveTo>
                  <a:pt x="0" y="0"/>
                </a:moveTo>
                <a:lnTo>
                  <a:pt x="13939079" y="0"/>
                </a:lnTo>
                <a:lnTo>
                  <a:pt x="13939079" y="13939079"/>
                </a:lnTo>
                <a:lnTo>
                  <a:pt x="0" y="139390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 txBox="1"/>
          <p:nvPr/>
        </p:nvSpPr>
        <p:spPr>
          <a:xfrm>
            <a:off x="5091123" y="1349671"/>
            <a:ext cx="8105752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Cora</a:t>
            </a:r>
            <a:r>
              <a:rPr lang="en-US" sz="18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 Results with different hyperparameters, K = number of iteration 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5" name="Google Shape;265;p10"/>
          <p:cNvPicPr preferRelativeResize="0"/>
          <p:nvPr/>
        </p:nvPicPr>
        <p:blipFill rotWithShape="1">
          <a:blip r:embed="rId4">
            <a:alphaModFix/>
          </a:blip>
          <a:srcRect l="6122" t="6804" r="9649" b="2905"/>
          <a:stretch/>
        </p:blipFill>
        <p:spPr>
          <a:xfrm>
            <a:off x="157596" y="3352801"/>
            <a:ext cx="5571690" cy="3581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10" descr="A graph of different colored lines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 l="6943" t="7387" r="9585" b="2998"/>
          <a:stretch/>
        </p:blipFill>
        <p:spPr>
          <a:xfrm>
            <a:off x="6358154" y="3352801"/>
            <a:ext cx="5571690" cy="3581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10" descr="A graph of different colored lines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 l="6794" t="7141" r="9734" b="3477"/>
          <a:stretch/>
        </p:blipFill>
        <p:spPr>
          <a:xfrm>
            <a:off x="12558714" y="3352800"/>
            <a:ext cx="5571690" cy="3581399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10"/>
          <p:cNvSpPr txBox="1"/>
          <p:nvPr/>
        </p:nvSpPr>
        <p:spPr>
          <a:xfrm>
            <a:off x="1767164" y="7015744"/>
            <a:ext cx="2352554" cy="283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k = 10, num_of_trees = 50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10"/>
          <p:cNvSpPr txBox="1"/>
          <p:nvPr/>
        </p:nvSpPr>
        <p:spPr>
          <a:xfrm>
            <a:off x="7908160" y="6941759"/>
            <a:ext cx="247167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k = 10, num_of_trees = 150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10"/>
          <p:cNvSpPr txBox="1"/>
          <p:nvPr/>
        </p:nvSpPr>
        <p:spPr>
          <a:xfrm>
            <a:off x="14108720" y="6941759"/>
            <a:ext cx="247167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k = 20, num_of_trees = 150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10"/>
          <p:cNvSpPr txBox="1"/>
          <p:nvPr/>
        </p:nvSpPr>
        <p:spPr>
          <a:xfrm>
            <a:off x="1430016" y="64944"/>
            <a:ext cx="15398617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1D1127"/>
                </a:solidFill>
                <a:latin typeface="Raleway Black"/>
                <a:ea typeface="Raleway Black"/>
                <a:cs typeface="Raleway Black"/>
                <a:sym typeface="Raleway Black"/>
              </a:rPr>
              <a:t>Results for Cora data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9"/>
          <p:cNvSpPr/>
          <p:nvPr/>
        </p:nvSpPr>
        <p:spPr>
          <a:xfrm rot="-7543526">
            <a:off x="-2205110" y="4665416"/>
            <a:ext cx="13939080" cy="13939080"/>
          </a:xfrm>
          <a:custGeom>
            <a:avLst/>
            <a:gdLst/>
            <a:ahLst/>
            <a:cxnLst/>
            <a:rect l="l" t="t" r="r" b="b"/>
            <a:pathLst>
              <a:path w="13939080" h="13939080" extrusionOk="0">
                <a:moveTo>
                  <a:pt x="0" y="0"/>
                </a:moveTo>
                <a:lnTo>
                  <a:pt x="13939079" y="0"/>
                </a:lnTo>
                <a:lnTo>
                  <a:pt x="13939079" y="13939079"/>
                </a:lnTo>
                <a:lnTo>
                  <a:pt x="0" y="139390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29"/>
          <p:cNvSpPr txBox="1"/>
          <p:nvPr/>
        </p:nvSpPr>
        <p:spPr>
          <a:xfrm>
            <a:off x="5091124" y="1128694"/>
            <a:ext cx="8105752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Cora</a:t>
            </a:r>
            <a:r>
              <a:rPr lang="en-US" sz="18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 Results with different hyperparameters, K = number of iteration 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8" name="Google Shape;278;p29"/>
          <p:cNvPicPr preferRelativeResize="0"/>
          <p:nvPr/>
        </p:nvPicPr>
        <p:blipFill rotWithShape="1">
          <a:blip r:embed="rId4">
            <a:alphaModFix/>
          </a:blip>
          <a:srcRect l="6942" t="7634" r="9590" b="2986"/>
          <a:stretch/>
        </p:blipFill>
        <p:spPr>
          <a:xfrm>
            <a:off x="183797" y="2756187"/>
            <a:ext cx="5519303" cy="3581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29"/>
          <p:cNvPicPr preferRelativeResize="0"/>
          <p:nvPr/>
        </p:nvPicPr>
        <p:blipFill rotWithShape="1">
          <a:blip r:embed="rId5">
            <a:alphaModFix/>
          </a:blip>
          <a:srcRect l="6944" t="7387" r="9737" b="3001"/>
          <a:stretch/>
        </p:blipFill>
        <p:spPr>
          <a:xfrm>
            <a:off x="12584912" y="2760949"/>
            <a:ext cx="5519302" cy="3581398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9"/>
          <p:cNvSpPr txBox="1"/>
          <p:nvPr/>
        </p:nvSpPr>
        <p:spPr>
          <a:xfrm>
            <a:off x="1767164" y="2228129"/>
            <a:ext cx="2352554" cy="283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k = 10, num_of_tres = 50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29"/>
          <p:cNvSpPr txBox="1"/>
          <p:nvPr/>
        </p:nvSpPr>
        <p:spPr>
          <a:xfrm>
            <a:off x="14108720" y="4846258"/>
            <a:ext cx="247167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k = 20, num_of_trees = 150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29"/>
          <p:cNvSpPr txBox="1"/>
          <p:nvPr/>
        </p:nvSpPr>
        <p:spPr>
          <a:xfrm>
            <a:off x="1976664" y="6582110"/>
            <a:ext cx="2474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k = 50, num_of_trees = 150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29"/>
          <p:cNvSpPr txBox="1"/>
          <p:nvPr/>
        </p:nvSpPr>
        <p:spPr>
          <a:xfrm>
            <a:off x="14182572" y="6388621"/>
            <a:ext cx="2352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k = 50, num_of_trees = 50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4" name="Google Shape;284;p2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995250" y="2599861"/>
            <a:ext cx="6268150" cy="4367512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9"/>
          <p:cNvSpPr txBox="1"/>
          <p:nvPr/>
        </p:nvSpPr>
        <p:spPr>
          <a:xfrm>
            <a:off x="1430016" y="64944"/>
            <a:ext cx="15398617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1D1127"/>
                </a:solidFill>
                <a:latin typeface="Raleway Black"/>
                <a:ea typeface="Raleway Black"/>
                <a:cs typeface="Raleway Black"/>
                <a:sym typeface="Raleway Black"/>
              </a:rPr>
              <a:t>Results for Cora data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0"/>
          <p:cNvSpPr/>
          <p:nvPr/>
        </p:nvSpPr>
        <p:spPr>
          <a:xfrm rot="-7543526">
            <a:off x="-2205110" y="4665416"/>
            <a:ext cx="13939080" cy="13939080"/>
          </a:xfrm>
          <a:custGeom>
            <a:avLst/>
            <a:gdLst/>
            <a:ahLst/>
            <a:cxnLst/>
            <a:rect l="l" t="t" r="r" b="b"/>
            <a:pathLst>
              <a:path w="13939080" h="13939080" extrusionOk="0">
                <a:moveTo>
                  <a:pt x="0" y="0"/>
                </a:moveTo>
                <a:lnTo>
                  <a:pt x="13939079" y="0"/>
                </a:lnTo>
                <a:lnTo>
                  <a:pt x="13939079" y="13939079"/>
                </a:lnTo>
                <a:lnTo>
                  <a:pt x="0" y="139390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1" name="Google Shape;291;p30"/>
          <p:cNvPicPr preferRelativeResize="0"/>
          <p:nvPr/>
        </p:nvPicPr>
        <p:blipFill rotWithShape="1">
          <a:blip r:embed="rId4">
            <a:alphaModFix/>
          </a:blip>
          <a:srcRect l="6288" t="7570" r="9745" b="3735"/>
          <a:stretch/>
        </p:blipFill>
        <p:spPr>
          <a:xfrm>
            <a:off x="304800" y="3338514"/>
            <a:ext cx="5571689" cy="3581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30"/>
          <p:cNvPicPr preferRelativeResize="0"/>
          <p:nvPr/>
        </p:nvPicPr>
        <p:blipFill rotWithShape="1">
          <a:blip r:embed="rId5">
            <a:alphaModFix/>
          </a:blip>
          <a:srcRect l="6288" t="7764" r="9745" b="3334"/>
          <a:stretch/>
        </p:blipFill>
        <p:spPr>
          <a:xfrm>
            <a:off x="6358154" y="3352800"/>
            <a:ext cx="5571689" cy="3581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0" descr="A graph of different colored lines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 l="6172" t="7378" r="9741" b="3136"/>
          <a:stretch/>
        </p:blipFill>
        <p:spPr>
          <a:xfrm>
            <a:off x="12411508" y="3352800"/>
            <a:ext cx="5652855" cy="3581399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0"/>
          <p:cNvSpPr txBox="1"/>
          <p:nvPr/>
        </p:nvSpPr>
        <p:spPr>
          <a:xfrm>
            <a:off x="1914367" y="6934199"/>
            <a:ext cx="2352554" cy="283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k = 10, num_of_trees = 50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30"/>
          <p:cNvSpPr txBox="1"/>
          <p:nvPr/>
        </p:nvSpPr>
        <p:spPr>
          <a:xfrm>
            <a:off x="7908159" y="6969914"/>
            <a:ext cx="247167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k = 10, num_of_trees = 150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30"/>
          <p:cNvSpPr txBox="1"/>
          <p:nvPr/>
        </p:nvSpPr>
        <p:spPr>
          <a:xfrm>
            <a:off x="14491999" y="6974255"/>
            <a:ext cx="247167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k = 20, num_of_trees = 150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30"/>
          <p:cNvSpPr txBox="1"/>
          <p:nvPr/>
        </p:nvSpPr>
        <p:spPr>
          <a:xfrm>
            <a:off x="5091124" y="1128694"/>
            <a:ext cx="8105752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PubMed</a:t>
            </a:r>
            <a:r>
              <a:rPr lang="en-US" sz="18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 Results with different hyperparameters, K = number of iteration 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30"/>
          <p:cNvSpPr txBox="1"/>
          <p:nvPr/>
        </p:nvSpPr>
        <p:spPr>
          <a:xfrm>
            <a:off x="1430016" y="64944"/>
            <a:ext cx="15398617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1D1127"/>
                </a:solidFill>
                <a:latin typeface="Raleway Black"/>
                <a:ea typeface="Raleway Black"/>
                <a:cs typeface="Raleway Black"/>
                <a:sym typeface="Raleway Black"/>
              </a:rPr>
              <a:t>Results for PubMed data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1"/>
          <p:cNvSpPr/>
          <p:nvPr/>
        </p:nvSpPr>
        <p:spPr>
          <a:xfrm rot="-7543526">
            <a:off x="-2205110" y="4665416"/>
            <a:ext cx="13939080" cy="13939080"/>
          </a:xfrm>
          <a:custGeom>
            <a:avLst/>
            <a:gdLst/>
            <a:ahLst/>
            <a:cxnLst/>
            <a:rect l="l" t="t" r="r" b="b"/>
            <a:pathLst>
              <a:path w="13939080" h="13939080" extrusionOk="0">
                <a:moveTo>
                  <a:pt x="0" y="0"/>
                </a:moveTo>
                <a:lnTo>
                  <a:pt x="13939079" y="0"/>
                </a:lnTo>
                <a:lnTo>
                  <a:pt x="13939079" y="13939079"/>
                </a:lnTo>
                <a:lnTo>
                  <a:pt x="0" y="139390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4" name="Google Shape;304;p11" descr="A graph of different colored lines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l="6987" t="7764" r="9745" b="3346"/>
          <a:stretch/>
        </p:blipFill>
        <p:spPr>
          <a:xfrm>
            <a:off x="304806" y="5474500"/>
            <a:ext cx="5571690" cy="3567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11"/>
          <p:cNvPicPr preferRelativeResize="0"/>
          <p:nvPr/>
        </p:nvPicPr>
        <p:blipFill rotWithShape="1">
          <a:blip r:embed="rId5">
            <a:alphaModFix/>
          </a:blip>
          <a:srcRect l="6872" t="7378" r="9725" b="3148"/>
          <a:stretch/>
        </p:blipFill>
        <p:spPr>
          <a:xfrm>
            <a:off x="12452085" y="5488785"/>
            <a:ext cx="5571690" cy="3538541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11"/>
          <p:cNvSpPr txBox="1"/>
          <p:nvPr/>
        </p:nvSpPr>
        <p:spPr>
          <a:xfrm>
            <a:off x="2167163" y="9073770"/>
            <a:ext cx="2474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k = 50, num_of_trees = 150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11"/>
          <p:cNvSpPr txBox="1"/>
          <p:nvPr/>
        </p:nvSpPr>
        <p:spPr>
          <a:xfrm>
            <a:off x="14383100" y="9078464"/>
            <a:ext cx="2352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k = 50, num_of_trees = 50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8" name="Google Shape;308;p1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029050" y="5281650"/>
            <a:ext cx="6270474" cy="4369114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11"/>
          <p:cNvSpPr txBox="1"/>
          <p:nvPr/>
        </p:nvSpPr>
        <p:spPr>
          <a:xfrm>
            <a:off x="1430016" y="64944"/>
            <a:ext cx="15398617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1D1127"/>
                </a:solidFill>
                <a:latin typeface="Raleway Black"/>
                <a:ea typeface="Raleway Black"/>
                <a:cs typeface="Raleway Black"/>
                <a:sym typeface="Raleway Black"/>
              </a:rPr>
              <a:t>Results for PubMed data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11"/>
          <p:cNvSpPr txBox="1"/>
          <p:nvPr/>
        </p:nvSpPr>
        <p:spPr>
          <a:xfrm>
            <a:off x="5091124" y="1128694"/>
            <a:ext cx="8105752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PubMed</a:t>
            </a:r>
            <a:r>
              <a:rPr lang="en-US" sz="1800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 Results with different hyperparameters, K = number of iteration 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2"/>
          <p:cNvSpPr/>
          <p:nvPr/>
        </p:nvSpPr>
        <p:spPr>
          <a:xfrm rot="-499655">
            <a:off x="-864456" y="-2140616"/>
            <a:ext cx="12904023" cy="2892803"/>
          </a:xfrm>
          <a:custGeom>
            <a:avLst/>
            <a:gdLst/>
            <a:ahLst/>
            <a:cxnLst/>
            <a:rect l="l" t="t" r="r" b="b"/>
            <a:pathLst>
              <a:path w="17094915" h="3832310" extrusionOk="0">
                <a:moveTo>
                  <a:pt x="0" y="0"/>
                </a:moveTo>
                <a:lnTo>
                  <a:pt x="17094915" y="0"/>
                </a:lnTo>
                <a:lnTo>
                  <a:pt x="17094915" y="3832310"/>
                </a:lnTo>
                <a:lnTo>
                  <a:pt x="0" y="3832310"/>
                </a:lnTo>
                <a:close/>
              </a:path>
            </a:pathLst>
          </a:custGeom>
          <a:solidFill>
            <a:srgbClr val="E1E1E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12"/>
          <p:cNvSpPr/>
          <p:nvPr/>
        </p:nvSpPr>
        <p:spPr>
          <a:xfrm rot="-499655">
            <a:off x="6037956" y="9603908"/>
            <a:ext cx="12904023" cy="2892803"/>
          </a:xfrm>
          <a:custGeom>
            <a:avLst/>
            <a:gdLst/>
            <a:ahLst/>
            <a:cxnLst/>
            <a:rect l="l" t="t" r="r" b="b"/>
            <a:pathLst>
              <a:path w="17094915" h="3832310" extrusionOk="0">
                <a:moveTo>
                  <a:pt x="0" y="0"/>
                </a:moveTo>
                <a:lnTo>
                  <a:pt x="17094915" y="0"/>
                </a:lnTo>
                <a:lnTo>
                  <a:pt x="17094915" y="3832310"/>
                </a:lnTo>
                <a:lnTo>
                  <a:pt x="0" y="3832310"/>
                </a:lnTo>
                <a:close/>
              </a:path>
            </a:pathLst>
          </a:custGeom>
          <a:solidFill>
            <a:srgbClr val="E1E1E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12"/>
          <p:cNvSpPr txBox="1"/>
          <p:nvPr/>
        </p:nvSpPr>
        <p:spPr>
          <a:xfrm>
            <a:off x="2550530" y="1327544"/>
            <a:ext cx="13186939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1D1127"/>
                </a:solidFill>
                <a:latin typeface="Raleway Black"/>
                <a:ea typeface="Raleway Black"/>
                <a:cs typeface="Raleway Black"/>
                <a:sym typeface="Raleway Black"/>
              </a:rPr>
              <a:t>Testing and Evaluation Plan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8" name="Google Shape;318;p12"/>
          <p:cNvCxnSpPr/>
          <p:nvPr/>
        </p:nvCxnSpPr>
        <p:spPr>
          <a:xfrm>
            <a:off x="10767060" y="1028700"/>
            <a:ext cx="6492240" cy="0"/>
          </a:xfrm>
          <a:prstGeom prst="straightConnector1">
            <a:avLst/>
          </a:prstGeom>
          <a:noFill/>
          <a:ln w="47625" cap="flat" cmpd="sng">
            <a:solidFill>
              <a:srgbClr val="2083C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9" name="Google Shape;319;p12"/>
          <p:cNvCxnSpPr/>
          <p:nvPr/>
        </p:nvCxnSpPr>
        <p:spPr>
          <a:xfrm>
            <a:off x="1028700" y="9258300"/>
            <a:ext cx="6492240" cy="0"/>
          </a:xfrm>
          <a:prstGeom prst="straightConnector1">
            <a:avLst/>
          </a:prstGeom>
          <a:noFill/>
          <a:ln w="47625" cap="flat" cmpd="sng">
            <a:solidFill>
              <a:srgbClr val="2083C4"/>
            </a:solidFill>
            <a:prstDash val="solid"/>
            <a:round/>
            <a:headEnd type="none" w="sm" len="sm"/>
            <a:tailEnd type="none" w="sm" len="sm"/>
          </a:ln>
        </p:spPr>
      </p:cxnSp>
      <p:graphicFrame>
        <p:nvGraphicFramePr>
          <p:cNvPr id="320" name="Google Shape;320;p12"/>
          <p:cNvGraphicFramePr/>
          <p:nvPr/>
        </p:nvGraphicFramePr>
        <p:xfrm>
          <a:off x="1676400" y="2771736"/>
          <a:ext cx="3000000" cy="3000000"/>
        </p:xfrm>
        <a:graphic>
          <a:graphicData uri="http://schemas.openxmlformats.org/drawingml/2006/table">
            <a:tbl>
              <a:tblPr firstRow="1" firstCol="1" bandRow="1">
                <a:noFill/>
                <a:tableStyleId>{6F81A1EA-C957-489A-859E-916B692AB7D2}</a:tableStyleId>
              </a:tblPr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37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3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95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strike="noStrike" cap="none">
                          <a:solidFill>
                            <a:schemeClr val="dk1"/>
                          </a:solidFill>
                        </a:rPr>
                        <a:t>Case</a:t>
                      </a:r>
                      <a:endParaRPr sz="2000" u="none" strike="noStrike" cap="non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68575" marR="68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strike="noStrike" cap="none">
                          <a:solidFill>
                            <a:schemeClr val="dk1"/>
                          </a:solidFill>
                        </a:rPr>
                        <a:t>Test Case</a:t>
                      </a:r>
                      <a:endParaRPr sz="2000" u="none" strike="noStrike" cap="non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68575" marR="68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strike="noStrike" cap="none">
                          <a:solidFill>
                            <a:schemeClr val="dk1"/>
                          </a:solidFill>
                        </a:rPr>
                        <a:t>Result</a:t>
                      </a:r>
                      <a:endParaRPr sz="2000" u="none" strike="noStrike" cap="non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68575" marR="68575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05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>
                          <a:solidFill>
                            <a:schemeClr val="dk1"/>
                          </a:solidFill>
                        </a:rPr>
                        <a:t>Node2Vec 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>
                          <a:solidFill>
                            <a:schemeClr val="dk1"/>
                          </a:solidFill>
                        </a:rPr>
                        <a:t>q &amp; p suited values</a:t>
                      </a:r>
                      <a:endParaRPr sz="2000" b="0" u="none" strike="noStrike" cap="non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68575" marR="68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strike="noStrike" cap="none">
                          <a:solidFill>
                            <a:schemeClr val="dk1"/>
                          </a:solidFill>
                        </a:rPr>
                        <a:t>Run Node2Vec on a sample graph dataset with q = 0.25 and p = 0.5</a:t>
                      </a:r>
                      <a:endParaRPr sz="2000" u="none" strike="noStrike" cap="non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68575" marR="68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strike="noStrike" cap="none">
                          <a:solidFill>
                            <a:schemeClr val="dk1"/>
                          </a:solidFill>
                        </a:rPr>
                        <a:t>Reached valid node embeddings as desired.</a:t>
                      </a:r>
                      <a:endParaRPr sz="2000" u="none" strike="noStrike" cap="non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68575" marR="68575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09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>
                          <a:solidFill>
                            <a:schemeClr val="dk1"/>
                          </a:solidFill>
                        </a:rPr>
                        <a:t>Isolation Forest Detection</a:t>
                      </a:r>
                      <a:endParaRPr sz="2000" b="0" u="none" strike="noStrike" cap="non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68575" marR="68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strike="noStrike" cap="none">
                          <a:solidFill>
                            <a:schemeClr val="dk1"/>
                          </a:solidFill>
                        </a:rPr>
                        <a:t>Assess how varying the number of trees affects anomaly detection performance when n_estimators = 150</a:t>
                      </a:r>
                      <a:endParaRPr sz="2000" u="none" strike="noStrike" cap="non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68575" marR="68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strike="noStrike" cap="none">
                          <a:solidFill>
                            <a:schemeClr val="dk1"/>
                          </a:solidFill>
                        </a:rPr>
                        <a:t>Anomalies identified successfully and tagged in a csv file</a:t>
                      </a:r>
                      <a:endParaRPr sz="2000" u="none" strike="noStrike" cap="non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68575" marR="68575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09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>
                          <a:solidFill>
                            <a:schemeClr val="dk1"/>
                          </a:solidFill>
                        </a:rPr>
                        <a:t>Scalability with Large Dataset</a:t>
                      </a:r>
                      <a:endParaRPr sz="2000" b="0" u="none" strike="noStrike" cap="non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68575" marR="68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strike="noStrike" cap="none">
                          <a:solidFill>
                            <a:schemeClr val="dk1"/>
                          </a:solidFill>
                        </a:rPr>
                        <a:t>A large citation graph dataset with over 5000 nodes and edges</a:t>
                      </a:r>
                      <a:endParaRPr sz="2000" u="none" strike="noStrike" cap="non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68575" marR="68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strike="noStrike" cap="none">
                          <a:solidFill>
                            <a:schemeClr val="dk1"/>
                          </a:solidFill>
                        </a:rPr>
                        <a:t>The entire pipleline runs successfully and efficiently, achieving desired results</a:t>
                      </a:r>
                      <a:endParaRPr sz="2000" u="none" strike="noStrike" cap="non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68575" marR="68575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05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>
                          <a:solidFill>
                            <a:schemeClr val="dk1"/>
                          </a:solidFill>
                        </a:rPr>
                        <a:t>Evaluation Metrics</a:t>
                      </a:r>
                      <a:endParaRPr sz="2000" b="0" u="none" strike="noStrike" cap="non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68575" marR="68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strike="noStrike" cap="none">
                          <a:solidFill>
                            <a:schemeClr val="dk1"/>
                          </a:solidFill>
                        </a:rPr>
                        <a:t>Detection against ground truth</a:t>
                      </a:r>
                      <a:endParaRPr sz="2000" u="none" strike="noStrike" cap="non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68575" marR="68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strike="noStrike" cap="none">
                          <a:solidFill>
                            <a:schemeClr val="dk1"/>
                          </a:solidFill>
                        </a:rPr>
                        <a:t>Precision = 0.94, Recall = 0.8</a:t>
                      </a:r>
                      <a:endParaRPr sz="2000" u="none" strike="noStrike" cap="non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68575" marR="68575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05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>
                          <a:solidFill>
                            <a:schemeClr val="dk1"/>
                          </a:solidFill>
                        </a:rPr>
                        <a:t>GFCN Integration</a:t>
                      </a:r>
                      <a:endParaRPr sz="2000" b="0" u="none" strike="noStrike" cap="non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68575" marR="68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strike="noStrike" cap="none">
                          <a:solidFill>
                            <a:schemeClr val="dk1"/>
                          </a:solidFill>
                        </a:rPr>
                        <a:t>Entered Results From Isolation Forest Into GFCN</a:t>
                      </a:r>
                      <a:endParaRPr sz="2000" u="none" strike="noStrike" cap="non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68575" marR="68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strike="noStrike" cap="none">
                          <a:solidFill>
                            <a:schemeClr val="dk1"/>
                          </a:solidFill>
                        </a:rPr>
                        <a:t>GFCN trains and outputs node classification successfully</a:t>
                      </a:r>
                      <a:endParaRPr sz="2000" u="none" strike="noStrike" cap="non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68575" marR="68575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3"/>
          <p:cNvSpPr/>
          <p:nvPr/>
        </p:nvSpPr>
        <p:spPr>
          <a:xfrm>
            <a:off x="12254865" y="-280035"/>
            <a:ext cx="6960870" cy="10999470"/>
          </a:xfrm>
          <a:custGeom>
            <a:avLst/>
            <a:gdLst/>
            <a:ahLst/>
            <a:cxnLst/>
            <a:rect l="l" t="t" r="r" b="b"/>
            <a:pathLst>
              <a:path w="2539344" h="4012636" extrusionOk="0">
                <a:moveTo>
                  <a:pt x="0" y="0"/>
                </a:moveTo>
                <a:lnTo>
                  <a:pt x="2539344" y="0"/>
                </a:lnTo>
                <a:lnTo>
                  <a:pt x="2539344" y="4012636"/>
                </a:lnTo>
                <a:lnTo>
                  <a:pt x="0" y="4012636"/>
                </a:lnTo>
                <a:close/>
              </a:path>
            </a:pathLst>
          </a:custGeom>
          <a:solidFill>
            <a:srgbClr val="BF776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13"/>
          <p:cNvSpPr txBox="1"/>
          <p:nvPr/>
        </p:nvSpPr>
        <p:spPr>
          <a:xfrm>
            <a:off x="1676400" y="3700528"/>
            <a:ext cx="8382000" cy="2999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99"/>
              <a:buFont typeface="Arial"/>
              <a:buNone/>
            </a:pPr>
            <a:r>
              <a:rPr lang="en-US" sz="9999" b="1" i="0" u="none" strike="noStrike" cap="none">
                <a:solidFill>
                  <a:srgbClr val="1D1127"/>
                </a:solidFill>
                <a:latin typeface="Raleway Black"/>
                <a:ea typeface="Raleway Black"/>
                <a:cs typeface="Raleway Black"/>
                <a:sym typeface="Raleway Black"/>
              </a:rPr>
              <a:t>THANK YOU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/>
          <p:nvPr/>
        </p:nvSpPr>
        <p:spPr>
          <a:xfrm>
            <a:off x="12331065" y="-644703"/>
            <a:ext cx="7346716" cy="11576407"/>
          </a:xfrm>
          <a:custGeom>
            <a:avLst/>
            <a:gdLst/>
            <a:ahLst/>
            <a:cxnLst/>
            <a:rect l="l" t="t" r="r" b="b"/>
            <a:pathLst>
              <a:path w="2680102" h="4223105" extrusionOk="0">
                <a:moveTo>
                  <a:pt x="0" y="0"/>
                </a:moveTo>
                <a:lnTo>
                  <a:pt x="2680102" y="0"/>
                </a:lnTo>
                <a:lnTo>
                  <a:pt x="2680102" y="4223105"/>
                </a:lnTo>
                <a:lnTo>
                  <a:pt x="0" y="4223105"/>
                </a:lnTo>
                <a:close/>
              </a:path>
            </a:pathLst>
          </a:custGeom>
          <a:solidFill>
            <a:srgbClr val="E1E1E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1444692" y="8230260"/>
            <a:ext cx="7156853" cy="2251314"/>
          </a:xfrm>
          <a:custGeom>
            <a:avLst/>
            <a:gdLst/>
            <a:ahLst/>
            <a:cxnLst/>
            <a:rect l="l" t="t" r="r" b="b"/>
            <a:pathLst>
              <a:path w="2610839" h="821285" extrusionOk="0">
                <a:moveTo>
                  <a:pt x="0" y="0"/>
                </a:moveTo>
                <a:lnTo>
                  <a:pt x="2610839" y="0"/>
                </a:lnTo>
                <a:lnTo>
                  <a:pt x="2610839" y="821285"/>
                </a:lnTo>
                <a:lnTo>
                  <a:pt x="0" y="821285"/>
                </a:lnTo>
                <a:close/>
              </a:path>
            </a:pathLst>
          </a:custGeom>
          <a:solidFill>
            <a:srgbClr val="62DB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381000" y="495300"/>
            <a:ext cx="12254865" cy="1781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1" i="0" u="none" strike="noStrike" cap="none">
                <a:solidFill>
                  <a:srgbClr val="1D1127"/>
                </a:solidFill>
                <a:latin typeface="Raleway Black"/>
                <a:ea typeface="Raleway Black"/>
                <a:cs typeface="Raleway Black"/>
                <a:sym typeface="Raleway Black"/>
              </a:rPr>
              <a:t>Problem Definition: Anomalies In Scientific Citations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"/>
          <p:cNvSpPr txBox="1"/>
          <p:nvPr/>
        </p:nvSpPr>
        <p:spPr>
          <a:xfrm>
            <a:off x="1444692" y="2883801"/>
            <a:ext cx="1603308" cy="413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1" i="0" u="sng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Problem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"/>
          <p:cNvSpPr txBox="1"/>
          <p:nvPr/>
        </p:nvSpPr>
        <p:spPr>
          <a:xfrm>
            <a:off x="57382" y="3416753"/>
            <a:ext cx="4377928" cy="2676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360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Scientific citation may be counterfeit (citation manipulation, misleading quotes), undermining the credibility of the research.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"/>
          <p:cNvSpPr txBox="1"/>
          <p:nvPr/>
        </p:nvSpPr>
        <p:spPr>
          <a:xfrm>
            <a:off x="5818710" y="2880442"/>
            <a:ext cx="1603308" cy="413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1" i="0" u="sng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Purpose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"/>
          <p:cNvSpPr txBox="1"/>
          <p:nvPr/>
        </p:nvSpPr>
        <p:spPr>
          <a:xfrm>
            <a:off x="4587148" y="3509086"/>
            <a:ext cx="4066433" cy="3138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60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Detecting such anomalies citations in graph-structured data, where nodes represent papers and edges represent citations.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9891111" y="2880443"/>
            <a:ext cx="1603308" cy="413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1" i="0" u="sng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Purpose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"/>
          <p:cNvSpPr txBox="1"/>
          <p:nvPr/>
        </p:nvSpPr>
        <p:spPr>
          <a:xfrm>
            <a:off x="9054465" y="3518611"/>
            <a:ext cx="3276600" cy="2147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60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The project aims to propose a method to efficiently recognize citation anomalies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4484496" y="2997876"/>
            <a:ext cx="57494" cy="3158179"/>
          </a:xfrm>
          <a:custGeom>
            <a:avLst/>
            <a:gdLst/>
            <a:ahLst/>
            <a:cxnLst/>
            <a:rect l="l" t="t" r="r" b="b"/>
            <a:pathLst>
              <a:path w="2610839" h="821285" extrusionOk="0">
                <a:moveTo>
                  <a:pt x="0" y="0"/>
                </a:moveTo>
                <a:lnTo>
                  <a:pt x="2610839" y="0"/>
                </a:lnTo>
                <a:lnTo>
                  <a:pt x="2610839" y="821285"/>
                </a:lnTo>
                <a:lnTo>
                  <a:pt x="0" y="821285"/>
                </a:lnTo>
                <a:close/>
              </a:path>
            </a:pathLst>
          </a:custGeom>
          <a:solidFill>
            <a:srgbClr val="62DB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"/>
          <p:cNvSpPr/>
          <p:nvPr/>
        </p:nvSpPr>
        <p:spPr>
          <a:xfrm>
            <a:off x="8821049" y="2997875"/>
            <a:ext cx="57494" cy="3158179"/>
          </a:xfrm>
          <a:custGeom>
            <a:avLst/>
            <a:gdLst/>
            <a:ahLst/>
            <a:cxnLst/>
            <a:rect l="l" t="t" r="r" b="b"/>
            <a:pathLst>
              <a:path w="2610839" h="821285" extrusionOk="0">
                <a:moveTo>
                  <a:pt x="0" y="0"/>
                </a:moveTo>
                <a:lnTo>
                  <a:pt x="2610839" y="0"/>
                </a:lnTo>
                <a:lnTo>
                  <a:pt x="2610839" y="821285"/>
                </a:lnTo>
                <a:lnTo>
                  <a:pt x="0" y="821285"/>
                </a:lnTo>
                <a:close/>
              </a:path>
            </a:pathLst>
          </a:custGeom>
          <a:solidFill>
            <a:srgbClr val="62DB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"/>
          <p:cNvSpPr/>
          <p:nvPr/>
        </p:nvSpPr>
        <p:spPr>
          <a:xfrm>
            <a:off x="-333948" y="9932499"/>
            <a:ext cx="19573576" cy="1241847"/>
          </a:xfrm>
          <a:custGeom>
            <a:avLst/>
            <a:gdLst/>
            <a:ahLst/>
            <a:cxnLst/>
            <a:rect l="l" t="t" r="r" b="b"/>
            <a:pathLst>
              <a:path w="7140494" h="453029" extrusionOk="0">
                <a:moveTo>
                  <a:pt x="0" y="0"/>
                </a:moveTo>
                <a:lnTo>
                  <a:pt x="7140494" y="0"/>
                </a:lnTo>
                <a:lnTo>
                  <a:pt x="7140494" y="453029"/>
                </a:lnTo>
                <a:lnTo>
                  <a:pt x="0" y="453029"/>
                </a:lnTo>
                <a:close/>
              </a:path>
            </a:pathLst>
          </a:custGeom>
          <a:solidFill>
            <a:srgbClr val="62DB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3"/>
          <p:cNvSpPr/>
          <p:nvPr/>
        </p:nvSpPr>
        <p:spPr>
          <a:xfrm>
            <a:off x="1880668" y="-10451006"/>
            <a:ext cx="14526665" cy="14526665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E1E1E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3"/>
          <p:cNvSpPr/>
          <p:nvPr/>
        </p:nvSpPr>
        <p:spPr>
          <a:xfrm>
            <a:off x="15476358" y="567582"/>
            <a:ext cx="2555551" cy="2555551"/>
          </a:xfrm>
          <a:custGeom>
            <a:avLst/>
            <a:gdLst/>
            <a:ahLst/>
            <a:cxnLst/>
            <a:rect l="l" t="t" r="r" b="b"/>
            <a:pathLst>
              <a:path w="2555551" h="2555551" extrusionOk="0">
                <a:moveTo>
                  <a:pt x="0" y="0"/>
                </a:moveTo>
                <a:lnTo>
                  <a:pt x="2555552" y="0"/>
                </a:lnTo>
                <a:lnTo>
                  <a:pt x="2555552" y="2555551"/>
                </a:lnTo>
                <a:lnTo>
                  <a:pt x="0" y="25555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4235571" y="1019175"/>
            <a:ext cx="9816858" cy="92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1D1127"/>
                </a:solidFill>
                <a:latin typeface="Raleway Black"/>
                <a:ea typeface="Raleway Black"/>
                <a:cs typeface="Raleway Black"/>
                <a:sym typeface="Raleway Black"/>
              </a:rPr>
              <a:t>Approach Overview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3"/>
          <p:cNvSpPr txBox="1"/>
          <p:nvPr/>
        </p:nvSpPr>
        <p:spPr>
          <a:xfrm>
            <a:off x="7338113" y="4425867"/>
            <a:ext cx="3611773" cy="466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1" i="0" u="none" strike="noStrike" cap="none">
                <a:solidFill>
                  <a:srgbClr val="1D1127"/>
                </a:solidFill>
                <a:latin typeface="Raleway Black"/>
                <a:ea typeface="Raleway Black"/>
                <a:cs typeface="Raleway Black"/>
                <a:sym typeface="Raleway Black"/>
              </a:rPr>
              <a:t>Solution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3"/>
          <p:cNvSpPr txBox="1"/>
          <p:nvPr/>
        </p:nvSpPr>
        <p:spPr>
          <a:xfrm>
            <a:off x="7106418" y="6773246"/>
            <a:ext cx="407516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1" i="0" u="none" strike="noStrike" cap="none">
                <a:solidFill>
                  <a:srgbClr val="1D1127"/>
                </a:solidFill>
                <a:latin typeface="Raleway Black"/>
                <a:ea typeface="Raleway Black"/>
                <a:cs typeface="Raleway Black"/>
                <a:sym typeface="Raleway Black"/>
              </a:rPr>
              <a:t>Methods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3"/>
          <p:cNvSpPr txBox="1"/>
          <p:nvPr/>
        </p:nvSpPr>
        <p:spPr>
          <a:xfrm>
            <a:off x="4030444" y="5143500"/>
            <a:ext cx="10227109" cy="1275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60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Objective is to apply Graph Fairing Convolutional Networks (GFCNs) to model and analyze citation relationships within scientific literature.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3"/>
          <p:cNvSpPr txBox="1"/>
          <p:nvPr/>
        </p:nvSpPr>
        <p:spPr>
          <a:xfrm>
            <a:off x="4708090" y="7616364"/>
            <a:ext cx="8871816" cy="4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60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Node2Vec, Isolation Forest, GFCN, Jacobi Method.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3"/>
          <p:cNvSpPr/>
          <p:nvPr/>
        </p:nvSpPr>
        <p:spPr>
          <a:xfrm>
            <a:off x="571561" y="567582"/>
            <a:ext cx="2039434" cy="1527918"/>
          </a:xfrm>
          <a:custGeom>
            <a:avLst/>
            <a:gdLst/>
            <a:ahLst/>
            <a:cxnLst/>
            <a:rect l="l" t="t" r="r" b="b"/>
            <a:pathLst>
              <a:path w="1540244" h="1149407" extrusionOk="0">
                <a:moveTo>
                  <a:pt x="0" y="0"/>
                </a:moveTo>
                <a:lnTo>
                  <a:pt x="1540245" y="0"/>
                </a:lnTo>
                <a:lnTo>
                  <a:pt x="1540245" y="1149407"/>
                </a:lnTo>
                <a:lnTo>
                  <a:pt x="0" y="114940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"/>
          <p:cNvSpPr/>
          <p:nvPr/>
        </p:nvSpPr>
        <p:spPr>
          <a:xfrm>
            <a:off x="9686456" y="9872237"/>
            <a:ext cx="9553175" cy="1241847"/>
          </a:xfrm>
          <a:custGeom>
            <a:avLst/>
            <a:gdLst/>
            <a:ahLst/>
            <a:cxnLst/>
            <a:rect l="l" t="t" r="r" b="b"/>
            <a:pathLst>
              <a:path w="3485024" h="453029" extrusionOk="0">
                <a:moveTo>
                  <a:pt x="0" y="0"/>
                </a:moveTo>
                <a:lnTo>
                  <a:pt x="3485024" y="0"/>
                </a:lnTo>
                <a:lnTo>
                  <a:pt x="3485024" y="453029"/>
                </a:lnTo>
                <a:lnTo>
                  <a:pt x="0" y="453029"/>
                </a:lnTo>
                <a:close/>
              </a:path>
            </a:pathLst>
          </a:custGeom>
          <a:solidFill>
            <a:srgbClr val="62DB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4"/>
          <p:cNvSpPr/>
          <p:nvPr/>
        </p:nvSpPr>
        <p:spPr>
          <a:xfrm>
            <a:off x="-333948" y="-839272"/>
            <a:ext cx="8586759" cy="1241847"/>
          </a:xfrm>
          <a:custGeom>
            <a:avLst/>
            <a:gdLst/>
            <a:ahLst/>
            <a:cxnLst/>
            <a:rect l="l" t="t" r="r" b="b"/>
            <a:pathLst>
              <a:path w="3132473" h="453029" extrusionOk="0">
                <a:moveTo>
                  <a:pt x="0" y="0"/>
                </a:moveTo>
                <a:lnTo>
                  <a:pt x="3132473" y="0"/>
                </a:lnTo>
                <a:lnTo>
                  <a:pt x="3132473" y="453029"/>
                </a:lnTo>
                <a:lnTo>
                  <a:pt x="0" y="453029"/>
                </a:lnTo>
                <a:close/>
              </a:path>
            </a:pathLst>
          </a:custGeom>
          <a:solidFill>
            <a:srgbClr val="62DB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4"/>
          <p:cNvSpPr/>
          <p:nvPr/>
        </p:nvSpPr>
        <p:spPr>
          <a:xfrm>
            <a:off x="16793974" y="1931740"/>
            <a:ext cx="1006844" cy="799527"/>
          </a:xfrm>
          <a:custGeom>
            <a:avLst/>
            <a:gdLst/>
            <a:ahLst/>
            <a:cxnLst/>
            <a:rect l="l" t="t" r="r" b="b"/>
            <a:pathLst>
              <a:path w="1540244" h="1149407" extrusionOk="0">
                <a:moveTo>
                  <a:pt x="0" y="0"/>
                </a:moveTo>
                <a:lnTo>
                  <a:pt x="1540245" y="0"/>
                </a:lnTo>
                <a:lnTo>
                  <a:pt x="1540245" y="1149407"/>
                </a:lnTo>
                <a:lnTo>
                  <a:pt x="0" y="114940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4"/>
          <p:cNvSpPr txBox="1"/>
          <p:nvPr/>
        </p:nvSpPr>
        <p:spPr>
          <a:xfrm>
            <a:off x="299724" y="796323"/>
            <a:ext cx="17688551" cy="18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1D1127"/>
                </a:solidFill>
                <a:latin typeface="Raleway Black"/>
                <a:ea typeface="Raleway Black"/>
                <a:cs typeface="Raleway Black"/>
                <a:sym typeface="Raleway Black"/>
              </a:rPr>
              <a:t>Graph Fairing Convolutional Networks (GFCN)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4"/>
          <p:cNvSpPr txBox="1"/>
          <p:nvPr/>
        </p:nvSpPr>
        <p:spPr>
          <a:xfrm>
            <a:off x="1666277" y="4944554"/>
            <a:ext cx="2259816" cy="413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1" i="0" u="sng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Graph Fairing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4"/>
          <p:cNvSpPr txBox="1"/>
          <p:nvPr/>
        </p:nvSpPr>
        <p:spPr>
          <a:xfrm>
            <a:off x="1508377" y="2736030"/>
            <a:ext cx="15271243" cy="1019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699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1" i="0" u="none" strike="noStrike" cap="none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GFCN uses a multi-layer architecture, together with skip connections, and non-linear activation functions to extract high-order information of graphs as discriminative features.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4"/>
          <p:cNvSpPr txBox="1"/>
          <p:nvPr/>
        </p:nvSpPr>
        <p:spPr>
          <a:xfrm>
            <a:off x="7550343" y="4938731"/>
            <a:ext cx="3187310" cy="413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1" i="0" u="sng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Graph Convolution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4"/>
          <p:cNvSpPr txBox="1"/>
          <p:nvPr/>
        </p:nvSpPr>
        <p:spPr>
          <a:xfrm>
            <a:off x="14361903" y="4936871"/>
            <a:ext cx="2935493" cy="413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1" i="0" u="sng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Skip Connections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4"/>
          <p:cNvSpPr txBox="1"/>
          <p:nvPr/>
        </p:nvSpPr>
        <p:spPr>
          <a:xfrm>
            <a:off x="461664" y="5600700"/>
            <a:ext cx="4989753" cy="301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60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The core idea behind graph fairing is to smooth node features(or signals) on the graph by attenuating high-frequency noise and preserving the essential graph structure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4"/>
          <p:cNvSpPr txBox="1"/>
          <p:nvPr/>
        </p:nvSpPr>
        <p:spPr>
          <a:xfrm>
            <a:off x="6714028" y="5653364"/>
            <a:ext cx="4859939" cy="301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60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This operation aggregates each node’s information from its neighbor nodes, analogous to how a pixel in convolutional neural network (CNN) aggregates information.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4"/>
          <p:cNvSpPr txBox="1"/>
          <p:nvPr/>
        </p:nvSpPr>
        <p:spPr>
          <a:xfrm>
            <a:off x="13546705" y="5600700"/>
            <a:ext cx="4441570" cy="26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60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Allow the network to reuse initial node features at each layer, which helps stabilize training and retain important information across layers.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4"/>
          <p:cNvSpPr/>
          <p:nvPr/>
        </p:nvSpPr>
        <p:spPr>
          <a:xfrm>
            <a:off x="5859584" y="9243313"/>
            <a:ext cx="1006844" cy="799527"/>
          </a:xfrm>
          <a:custGeom>
            <a:avLst/>
            <a:gdLst/>
            <a:ahLst/>
            <a:cxnLst/>
            <a:rect l="l" t="t" r="r" b="b"/>
            <a:pathLst>
              <a:path w="1540244" h="1149407" extrusionOk="0">
                <a:moveTo>
                  <a:pt x="0" y="0"/>
                </a:moveTo>
                <a:lnTo>
                  <a:pt x="1540245" y="0"/>
                </a:lnTo>
                <a:lnTo>
                  <a:pt x="1540245" y="1149407"/>
                </a:lnTo>
                <a:lnTo>
                  <a:pt x="0" y="114940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"/>
          <p:cNvSpPr txBox="1"/>
          <p:nvPr/>
        </p:nvSpPr>
        <p:spPr>
          <a:xfrm>
            <a:off x="1790700" y="495300"/>
            <a:ext cx="15398617" cy="18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1D1127"/>
                </a:solidFill>
                <a:latin typeface="Raleway Black"/>
                <a:ea typeface="Raleway Black"/>
                <a:cs typeface="Raleway Black"/>
                <a:sym typeface="Raleway Black"/>
              </a:rPr>
              <a:t>Convolution and Skip Connection Illustration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5"/>
          <p:cNvCxnSpPr/>
          <p:nvPr/>
        </p:nvCxnSpPr>
        <p:spPr>
          <a:xfrm rot="-5415937">
            <a:off x="-3581053" y="4951305"/>
            <a:ext cx="10493273" cy="0"/>
          </a:xfrm>
          <a:prstGeom prst="straightConnector1">
            <a:avLst/>
          </a:prstGeom>
          <a:noFill/>
          <a:ln w="590550" cap="flat" cmpd="sng">
            <a:solidFill>
              <a:srgbClr val="62DBD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4" name="Google Shape;144;p5"/>
          <p:cNvCxnSpPr/>
          <p:nvPr/>
        </p:nvCxnSpPr>
        <p:spPr>
          <a:xfrm rot="-5400000">
            <a:off x="14036993" y="5119688"/>
            <a:ext cx="6492240" cy="0"/>
          </a:xfrm>
          <a:prstGeom prst="straightConnector1">
            <a:avLst/>
          </a:prstGeom>
          <a:noFill/>
          <a:ln w="47625" cap="flat" cmpd="sng">
            <a:solidFill>
              <a:srgbClr val="62DBD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5" name="Google Shape;145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86000" y="2933700"/>
            <a:ext cx="7310675" cy="289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87258" y="2933700"/>
            <a:ext cx="7305271" cy="289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5"/>
          <p:cNvSpPr txBox="1"/>
          <p:nvPr/>
        </p:nvSpPr>
        <p:spPr>
          <a:xfrm>
            <a:off x="2416309" y="6591300"/>
            <a:ext cx="14360732" cy="1246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GFCN uses a skip connection to combine both the initial node representations and the aggregated node neighborhood representation enabling it to memorize information across distant nodes.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5"/>
          <p:cNvSpPr/>
          <p:nvPr/>
        </p:nvSpPr>
        <p:spPr>
          <a:xfrm>
            <a:off x="15925800" y="8690183"/>
            <a:ext cx="1006844" cy="799527"/>
          </a:xfrm>
          <a:custGeom>
            <a:avLst/>
            <a:gdLst/>
            <a:ahLst/>
            <a:cxnLst/>
            <a:rect l="l" t="t" r="r" b="b"/>
            <a:pathLst>
              <a:path w="1540244" h="1149407" extrusionOk="0">
                <a:moveTo>
                  <a:pt x="0" y="0"/>
                </a:moveTo>
                <a:lnTo>
                  <a:pt x="1540245" y="0"/>
                </a:lnTo>
                <a:lnTo>
                  <a:pt x="1540245" y="1149407"/>
                </a:lnTo>
                <a:lnTo>
                  <a:pt x="0" y="114940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"/>
          <p:cNvSpPr/>
          <p:nvPr/>
        </p:nvSpPr>
        <p:spPr>
          <a:xfrm rot="-499655">
            <a:off x="-864456" y="-2140616"/>
            <a:ext cx="12904023" cy="2892803"/>
          </a:xfrm>
          <a:custGeom>
            <a:avLst/>
            <a:gdLst/>
            <a:ahLst/>
            <a:cxnLst/>
            <a:rect l="l" t="t" r="r" b="b"/>
            <a:pathLst>
              <a:path w="17094915" h="3832310" extrusionOk="0">
                <a:moveTo>
                  <a:pt x="0" y="0"/>
                </a:moveTo>
                <a:lnTo>
                  <a:pt x="17094915" y="0"/>
                </a:lnTo>
                <a:lnTo>
                  <a:pt x="17094915" y="3832310"/>
                </a:lnTo>
                <a:lnTo>
                  <a:pt x="0" y="3832310"/>
                </a:lnTo>
                <a:close/>
              </a:path>
            </a:pathLst>
          </a:custGeom>
          <a:solidFill>
            <a:srgbClr val="E1E1E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6"/>
          <p:cNvSpPr/>
          <p:nvPr/>
        </p:nvSpPr>
        <p:spPr>
          <a:xfrm rot="-499655">
            <a:off x="6037956" y="9603908"/>
            <a:ext cx="12904023" cy="2892803"/>
          </a:xfrm>
          <a:custGeom>
            <a:avLst/>
            <a:gdLst/>
            <a:ahLst/>
            <a:cxnLst/>
            <a:rect l="l" t="t" r="r" b="b"/>
            <a:pathLst>
              <a:path w="17094915" h="3832310" extrusionOk="0">
                <a:moveTo>
                  <a:pt x="0" y="0"/>
                </a:moveTo>
                <a:lnTo>
                  <a:pt x="17094915" y="0"/>
                </a:lnTo>
                <a:lnTo>
                  <a:pt x="17094915" y="3832310"/>
                </a:lnTo>
                <a:lnTo>
                  <a:pt x="0" y="3832310"/>
                </a:lnTo>
                <a:close/>
              </a:path>
            </a:pathLst>
          </a:custGeom>
          <a:solidFill>
            <a:srgbClr val="E1E1E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6"/>
          <p:cNvSpPr/>
          <p:nvPr/>
        </p:nvSpPr>
        <p:spPr>
          <a:xfrm rot="5400000">
            <a:off x="14052971" y="-715103"/>
            <a:ext cx="7141501" cy="805042"/>
          </a:xfrm>
          <a:custGeom>
            <a:avLst/>
            <a:gdLst/>
            <a:ahLst/>
            <a:cxnLst/>
            <a:rect l="l" t="t" r="r" b="b"/>
            <a:pathLst>
              <a:path w="7141501" h="805042" extrusionOk="0">
                <a:moveTo>
                  <a:pt x="0" y="0"/>
                </a:moveTo>
                <a:lnTo>
                  <a:pt x="7141501" y="0"/>
                </a:lnTo>
                <a:lnTo>
                  <a:pt x="7141501" y="805042"/>
                </a:lnTo>
                <a:lnTo>
                  <a:pt x="0" y="805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30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6"/>
          <p:cNvSpPr/>
          <p:nvPr/>
        </p:nvSpPr>
        <p:spPr>
          <a:xfrm rot="-5400000">
            <a:off x="-2939629" y="10369130"/>
            <a:ext cx="7141501" cy="805042"/>
          </a:xfrm>
          <a:custGeom>
            <a:avLst/>
            <a:gdLst/>
            <a:ahLst/>
            <a:cxnLst/>
            <a:rect l="l" t="t" r="r" b="b"/>
            <a:pathLst>
              <a:path w="7141501" h="805042" extrusionOk="0">
                <a:moveTo>
                  <a:pt x="0" y="0"/>
                </a:moveTo>
                <a:lnTo>
                  <a:pt x="7141501" y="0"/>
                </a:lnTo>
                <a:lnTo>
                  <a:pt x="7141501" y="805042"/>
                </a:lnTo>
                <a:lnTo>
                  <a:pt x="0" y="8050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30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6"/>
          <p:cNvSpPr txBox="1"/>
          <p:nvPr/>
        </p:nvSpPr>
        <p:spPr>
          <a:xfrm>
            <a:off x="2860972" y="871451"/>
            <a:ext cx="12566055" cy="18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1D1127"/>
                </a:solidFill>
                <a:latin typeface="Raleway Black"/>
                <a:ea typeface="Raleway Black"/>
                <a:cs typeface="Raleway Black"/>
                <a:sym typeface="Raleway Black"/>
              </a:rPr>
              <a:t>Node2Vec: Graph Embedding Technique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6"/>
          <p:cNvSpPr txBox="1"/>
          <p:nvPr/>
        </p:nvSpPr>
        <p:spPr>
          <a:xfrm>
            <a:off x="1219200" y="3258169"/>
            <a:ext cx="16954501" cy="4240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-158686" algn="l" rtl="0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1D1127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Node2Vec is an approach intended for constructing an embedding of a given graph to Euclidian space.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58686" algn="l" rtl="0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1D1127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Node2Vec starts by generating random walks within the graph, like a random path that starts at a node and traverses the graph by randomly choosing neighboring nodes to visit.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58686" algn="l" rtl="0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1D1127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As these random walks progress, they create sequences of nodes. Each sequence represents a unique path through the graph.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58686" algn="l" rtl="0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rgbClr val="1D1127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Node2Vec treats these node sequences as if they were sentences in natural language. It applies techniques from word embedding models like Word2Vec, such as the Skip-gram model or Continuous Bag of Words CBOW).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158686" algn="l" rtl="0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99"/>
              <a:buFont typeface="Arial"/>
              <a:buNone/>
            </a:pPr>
            <a:endParaRPr sz="2499" b="0" i="0" u="none" strike="noStrike" cap="none">
              <a:solidFill>
                <a:srgbClr val="1D1127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342900" marR="0" lvl="0" indent="-21590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59" name="Google Shape;159;p6"/>
          <p:cNvPicPr preferRelativeResize="0"/>
          <p:nvPr/>
        </p:nvPicPr>
        <p:blipFill rotWithShape="1">
          <a:blip r:embed="rId4">
            <a:alphaModFix/>
          </a:blip>
          <a:srcRect t="13838" b="14193"/>
          <a:stretch/>
        </p:blipFill>
        <p:spPr>
          <a:xfrm>
            <a:off x="3438791" y="6875349"/>
            <a:ext cx="11410416" cy="2984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7"/>
          <p:cNvSpPr/>
          <p:nvPr/>
        </p:nvSpPr>
        <p:spPr>
          <a:xfrm rot="-2983543">
            <a:off x="-7108656" y="-3482586"/>
            <a:ext cx="15294876" cy="15294876"/>
          </a:xfrm>
          <a:custGeom>
            <a:avLst/>
            <a:gdLst/>
            <a:ahLst/>
            <a:cxnLst/>
            <a:rect l="l" t="t" r="r" b="b"/>
            <a:pathLst>
              <a:path w="15294876" h="15294876" extrusionOk="0">
                <a:moveTo>
                  <a:pt x="0" y="0"/>
                </a:moveTo>
                <a:lnTo>
                  <a:pt x="15294876" y="0"/>
                </a:lnTo>
                <a:lnTo>
                  <a:pt x="15294876" y="15294876"/>
                </a:lnTo>
                <a:lnTo>
                  <a:pt x="0" y="152948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7"/>
          <p:cNvSpPr/>
          <p:nvPr/>
        </p:nvSpPr>
        <p:spPr>
          <a:xfrm rot="-4143492">
            <a:off x="-7163687" y="1536"/>
            <a:ext cx="12008947" cy="12008947"/>
          </a:xfrm>
          <a:custGeom>
            <a:avLst/>
            <a:gdLst/>
            <a:ahLst/>
            <a:cxnLst/>
            <a:rect l="l" t="t" r="r" b="b"/>
            <a:pathLst>
              <a:path w="12008947" h="12008947" extrusionOk="0">
                <a:moveTo>
                  <a:pt x="0" y="0"/>
                </a:moveTo>
                <a:lnTo>
                  <a:pt x="12008946" y="0"/>
                </a:lnTo>
                <a:lnTo>
                  <a:pt x="12008946" y="12008946"/>
                </a:lnTo>
                <a:lnTo>
                  <a:pt x="0" y="120089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7"/>
          <p:cNvSpPr txBox="1"/>
          <p:nvPr/>
        </p:nvSpPr>
        <p:spPr>
          <a:xfrm>
            <a:off x="4419600" y="266700"/>
            <a:ext cx="12918728" cy="18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1D1127"/>
                </a:solidFill>
                <a:latin typeface="Raleway Black"/>
                <a:ea typeface="Raleway Black"/>
                <a:cs typeface="Raleway Black"/>
                <a:sym typeface="Raleway Black"/>
              </a:rPr>
              <a:t>Isolation Forest for Anomaly Detection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7"/>
          <p:cNvSpPr txBox="1"/>
          <p:nvPr/>
        </p:nvSpPr>
        <p:spPr>
          <a:xfrm>
            <a:off x="4419600" y="2324100"/>
            <a:ext cx="13868400" cy="3671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42900" marR="0" lvl="0" indent="-34290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rgbClr val="1D1127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Isolation Forest separates anomalies by randomly portioning data points.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rgbClr val="1D1127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Tree-based structure: Isolation Forest builds multiple random decision trees (</a:t>
            </a:r>
            <a:r>
              <a:rPr lang="en-US" sz="2400" b="0" i="0" u="none" strike="noStrike" cap="none" dirty="0" err="1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iTrees</a:t>
            </a:r>
            <a:r>
              <a:rPr lang="en-US" sz="2400" b="0" i="0" u="none" strike="noStrike" cap="none" dirty="0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). </a:t>
            </a:r>
            <a:endParaRPr dirty="0"/>
          </a:p>
          <a:p>
            <a:pPr marL="342900" marR="0" lvl="0" indent="-34290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rgbClr val="1D1127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Points isolated with shorter path lengths are more likely to be anomalies.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rgbClr val="1D1127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Random Partitioning: Each </a:t>
            </a:r>
            <a:r>
              <a:rPr lang="en-US" sz="2400" b="0" i="0" u="none" strike="noStrike" cap="none" dirty="0" err="1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iTree</a:t>
            </a:r>
            <a:r>
              <a:rPr lang="en-US" sz="2400" b="0" i="0" u="none" strike="noStrike" cap="none" dirty="0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 randomly selects an attribute and splits the data, creating a hierarchy of partitions. Anomalies require fewer partitions to be isolated.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rgbClr val="1D1127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Anomaly Score: The algorithm assigns an anomaly score based on the average path length of the point across all </a:t>
            </a:r>
            <a:r>
              <a:rPr lang="en-US" sz="2400" b="0" i="0" u="none" strike="noStrike" cap="none" dirty="0" err="1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iTrees</a:t>
            </a:r>
            <a:r>
              <a:rPr lang="en-US" sz="2400" b="0" i="0" u="none" strike="noStrike" cap="none" dirty="0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. Shorter paths indicate a higher anomaly likelihood.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p7" descr="Anomaly detection using Isolation Forest and Local Outlier Factor | by  Lekha Priya | Medium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658600" y="6857374"/>
            <a:ext cx="5868127" cy="275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8"/>
          <p:cNvSpPr txBox="1"/>
          <p:nvPr/>
        </p:nvSpPr>
        <p:spPr>
          <a:xfrm>
            <a:off x="5562600" y="622903"/>
            <a:ext cx="7362090" cy="2474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1D1127"/>
                </a:solidFill>
                <a:latin typeface="Raleway Black"/>
                <a:ea typeface="Raleway Black"/>
                <a:cs typeface="Raleway Black"/>
                <a:sym typeface="Raleway Black"/>
              </a:rPr>
              <a:t>Sequence Diagram</a:t>
            </a:r>
            <a:endParaRPr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1" i="0" u="none" strike="noStrike" cap="none">
              <a:solidFill>
                <a:srgbClr val="1D1127"/>
              </a:solidFill>
              <a:latin typeface="Raleway Black"/>
              <a:ea typeface="Raleway Black"/>
              <a:cs typeface="Raleway Black"/>
              <a:sym typeface="Raleway Black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4" name="Google Shape;174;p8"/>
          <p:cNvCxnSpPr/>
          <p:nvPr/>
        </p:nvCxnSpPr>
        <p:spPr>
          <a:xfrm>
            <a:off x="5283" y="9791700"/>
            <a:ext cx="10094146" cy="0"/>
          </a:xfrm>
          <a:prstGeom prst="straightConnector1">
            <a:avLst/>
          </a:prstGeom>
          <a:noFill/>
          <a:ln w="47625" cap="flat" cmpd="sng">
            <a:solidFill>
              <a:srgbClr val="62DBD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5" name="Google Shape;175;p8"/>
          <p:cNvCxnSpPr/>
          <p:nvPr/>
        </p:nvCxnSpPr>
        <p:spPr>
          <a:xfrm>
            <a:off x="8193854" y="419100"/>
            <a:ext cx="10094146" cy="0"/>
          </a:xfrm>
          <a:prstGeom prst="straightConnector1">
            <a:avLst/>
          </a:prstGeom>
          <a:noFill/>
          <a:ln w="47625" cap="flat" cmpd="sng">
            <a:solidFill>
              <a:srgbClr val="62DBD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6" name="Google Shape;176;p8"/>
          <p:cNvSpPr txBox="1"/>
          <p:nvPr/>
        </p:nvSpPr>
        <p:spPr>
          <a:xfrm>
            <a:off x="1028700" y="3258169"/>
            <a:ext cx="17145001" cy="461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42900" marR="0" lvl="0" indent="-342900" algn="l" rtl="0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Isdadsadsadsadsa</a:t>
            </a:r>
            <a:endParaRPr sz="2499" b="0" i="0" u="none" strike="noStrike" cap="none">
              <a:solidFill>
                <a:srgbClr val="1D112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 txBox="1"/>
          <p:nvPr/>
        </p:nvSpPr>
        <p:spPr>
          <a:xfrm>
            <a:off x="5562600" y="622903"/>
            <a:ext cx="736209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rgbClr val="1D1127"/>
                </a:solidFill>
                <a:latin typeface="Raleway Black"/>
                <a:ea typeface="Raleway Black"/>
                <a:cs typeface="Raleway Black"/>
                <a:sym typeface="Raleway Black"/>
              </a:rPr>
              <a:t>Model’s Process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" name="Google Shape;182;p26"/>
          <p:cNvCxnSpPr/>
          <p:nvPr/>
        </p:nvCxnSpPr>
        <p:spPr>
          <a:xfrm>
            <a:off x="5283" y="9791700"/>
            <a:ext cx="10094146" cy="0"/>
          </a:xfrm>
          <a:prstGeom prst="straightConnector1">
            <a:avLst/>
          </a:prstGeom>
          <a:noFill/>
          <a:ln w="47625" cap="flat" cmpd="sng">
            <a:solidFill>
              <a:srgbClr val="62DBD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3" name="Google Shape;183;p26"/>
          <p:cNvCxnSpPr/>
          <p:nvPr/>
        </p:nvCxnSpPr>
        <p:spPr>
          <a:xfrm>
            <a:off x="8193854" y="419100"/>
            <a:ext cx="10094146" cy="0"/>
          </a:xfrm>
          <a:prstGeom prst="straightConnector1">
            <a:avLst/>
          </a:prstGeom>
          <a:noFill/>
          <a:ln w="47625" cap="flat" cmpd="sng">
            <a:solidFill>
              <a:srgbClr val="62DBD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4" name="Google Shape;184;p26"/>
          <p:cNvSpPr txBox="1"/>
          <p:nvPr/>
        </p:nvSpPr>
        <p:spPr>
          <a:xfrm>
            <a:off x="1028700" y="3258169"/>
            <a:ext cx="17145001" cy="2830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42900" marR="0" lvl="0" indent="-342900" algn="l" rtl="0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Input dataset is fed into Node2Vec to generate node embeddings for the dataset.</a:t>
            </a:r>
            <a:endParaRPr/>
          </a:p>
          <a:p>
            <a:pPr marL="342900" marR="0" lvl="0" indent="-342900" algn="l" rtl="0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The generated node embeddings are then passed into Isolation Forest to find Initial anomalies.</a:t>
            </a:r>
            <a:endParaRPr/>
          </a:p>
          <a:p>
            <a:pPr marL="342900" marR="0" lvl="0" indent="-342900" algn="l" rtl="0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The result is 2 types of nodes that are then fed into a Graph Fairing Convolutional Network</a:t>
            </a:r>
            <a:endParaRPr/>
          </a:p>
          <a:p>
            <a:pPr marL="342900" marR="0" lvl="0" indent="-342900" algn="l" rtl="0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The nodes classified as anomalies are then removed from the dataset.</a:t>
            </a:r>
            <a:endParaRPr/>
          </a:p>
          <a:p>
            <a:pPr marL="342900" marR="0" lvl="0" indent="-342900" algn="l" rtl="0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99"/>
              <a:buFont typeface="Arial"/>
              <a:buChar char="•"/>
            </a:pPr>
            <a:r>
              <a:rPr lang="en-US" sz="2499" b="0" i="0" u="none" strike="noStrike" cap="none">
                <a:solidFill>
                  <a:srgbClr val="1D1127"/>
                </a:solidFill>
                <a:latin typeface="Raleway"/>
                <a:ea typeface="Raleway"/>
                <a:cs typeface="Raleway"/>
                <a:sym typeface="Raleway"/>
              </a:rPr>
              <a:t>We repeat the Isolation Forest &amp; GFCN step K times.</a:t>
            </a:r>
            <a:endParaRPr sz="2499" b="0" i="0" u="none" strike="noStrike" cap="none">
              <a:solidFill>
                <a:srgbClr val="1D1127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342900" marR="0" lvl="0" indent="-21590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1051</Words>
  <Application>Microsoft Office PowerPoint</Application>
  <PresentationFormat>Custom</PresentationFormat>
  <Paragraphs>131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Raleway</vt:lpstr>
      <vt:lpstr>Quattrocento Sans</vt:lpstr>
      <vt:lpstr>Calibri</vt:lpstr>
      <vt:lpstr>Roboto</vt:lpstr>
      <vt:lpstr>Arial</vt:lpstr>
      <vt:lpstr>Raleway Black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בוריס שוסטין</cp:lastModifiedBy>
  <cp:revision>1</cp:revision>
  <dcterms:created xsi:type="dcterms:W3CDTF">2006-08-16T00:00:00Z</dcterms:created>
  <dcterms:modified xsi:type="dcterms:W3CDTF">2025-02-02T15:53:21Z</dcterms:modified>
</cp:coreProperties>
</file>